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9"/>
  </p:notesMasterIdLst>
  <p:sldIdLst>
    <p:sldId id="256" r:id="rId2"/>
    <p:sldId id="315" r:id="rId3"/>
    <p:sldId id="373" r:id="rId4"/>
    <p:sldId id="377" r:id="rId5"/>
    <p:sldId id="318" r:id="rId6"/>
    <p:sldId id="378" r:id="rId7"/>
    <p:sldId id="314" r:id="rId8"/>
    <p:sldId id="326" r:id="rId9"/>
    <p:sldId id="383" r:id="rId10"/>
    <p:sldId id="311" r:id="rId11"/>
    <p:sldId id="313" r:id="rId12"/>
    <p:sldId id="346" r:id="rId13"/>
    <p:sldId id="354" r:id="rId14"/>
    <p:sldId id="376" r:id="rId15"/>
    <p:sldId id="336" r:id="rId16"/>
    <p:sldId id="327" r:id="rId17"/>
    <p:sldId id="296" r:id="rId18"/>
    <p:sldId id="324" r:id="rId19"/>
    <p:sldId id="331" r:id="rId20"/>
    <p:sldId id="386" r:id="rId21"/>
    <p:sldId id="353" r:id="rId22"/>
    <p:sldId id="344" r:id="rId23"/>
    <p:sldId id="364" r:id="rId24"/>
    <p:sldId id="332" r:id="rId25"/>
    <p:sldId id="365" r:id="rId26"/>
    <p:sldId id="339" r:id="rId27"/>
    <p:sldId id="372" r:id="rId28"/>
    <p:sldId id="348" r:id="rId29"/>
    <p:sldId id="303" r:id="rId30"/>
    <p:sldId id="388" r:id="rId31"/>
    <p:sldId id="297" r:id="rId32"/>
    <p:sldId id="305" r:id="rId33"/>
    <p:sldId id="335" r:id="rId34"/>
    <p:sldId id="306" r:id="rId35"/>
    <p:sldId id="340" r:id="rId36"/>
    <p:sldId id="345" r:id="rId37"/>
    <p:sldId id="370" r:id="rId38"/>
    <p:sldId id="371" r:id="rId39"/>
    <p:sldId id="266" r:id="rId40"/>
    <p:sldId id="267" r:id="rId41"/>
    <p:sldId id="268" r:id="rId42"/>
    <p:sldId id="391" r:id="rId43"/>
    <p:sldId id="393" r:id="rId44"/>
    <p:sldId id="392" r:id="rId45"/>
    <p:sldId id="389" r:id="rId46"/>
    <p:sldId id="260" r:id="rId47"/>
    <p:sldId id="355" r:id="rId4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napToGrid="0">
      <p:cViewPr varScale="1">
        <p:scale>
          <a:sx n="60" d="100"/>
          <a:sy n="60" d="100"/>
        </p:scale>
        <p:origin x="149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7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CF2CC-D720-46AB-AE00-0C6BBEE72708}" type="datetimeFigureOut">
              <a:rPr lang="pl-PL" smtClean="0"/>
              <a:t>2019-04-07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C2A86-C851-4E93-8CD7-4FB7365874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59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690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645E41-AB5F-4E7C-A513-9B1CC9553C94}" type="slidenum">
              <a:rPr lang="pl-PL" altLang="pl-PL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pl-PL" altLang="pl-P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071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56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025CC-66BD-44AA-B9FD-409768765641}" type="slidenum">
              <a:rPr lang="pl-PL"/>
              <a:pPr/>
              <a:t>29</a:t>
            </a:fld>
            <a:endParaRPr lang="pl-PL"/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12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672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222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3CD6C-57DA-4B6A-9D3B-5DA938AC12EE}" type="slidenum">
              <a:rPr lang="pl-PL" altLang="pl-PL"/>
              <a:pPr/>
              <a:t>32</a:t>
            </a:fld>
            <a:endParaRPr lang="pl-PL" altLang="pl-PL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542608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49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CF22A-21A2-4C77-A977-803E532A4F28}" type="slidenum">
              <a:rPr lang="en-US"/>
              <a:pPr/>
              <a:t>39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3109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3B27E-41FA-4D77-9B2A-72472124AFCD}" type="slidenum">
              <a:rPr lang="en-US"/>
              <a:pPr/>
              <a:t>40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094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9060E-7646-4B58-9F38-3AE051C71D78}" type="slidenum">
              <a:rPr lang="en-US"/>
              <a:pPr/>
              <a:t>41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43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076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010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401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AEDV – brak REDV odwrócenie przepływu końcowo-rozkurczowego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640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A4840-8890-484C-96A1-0135CCF91AE5}" type="slidenum">
              <a:rPr lang="en-US"/>
              <a:pPr/>
              <a:t>46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84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29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07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27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Powikłaniem spotykanym wyłącznie w ciążach wielopłodowych jest asymetryczne wzrastanie wewnątrzmaciczne płodów.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53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96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B55720-6A78-44CD-8321-A03EDD644209}" type="slidenum">
              <a:rPr lang="pl-PL" altLang="pl-PL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pl-PL" altLang="pl-P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4505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C2A86-C851-4E93-8CD7-4FB7365874A5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88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666 w 5184"/>
                  <a:gd name="T3" fmla="*/ 3159 h 3159"/>
                  <a:gd name="T4" fmla="*/ 566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14 w 556"/>
                  <a:gd name="T5" fmla="*/ 3159 h 3159"/>
                  <a:gd name="T6" fmla="*/ 61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8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80 w 251"/>
                <a:gd name="T7" fmla="*/ 12 h 12"/>
                <a:gd name="T8" fmla="*/ 280 w 251"/>
                <a:gd name="T9" fmla="*/ 0 h 12"/>
                <a:gd name="T10" fmla="*/ 28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180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202829 w 251"/>
                <a:gd name="T5" fmla="*/ 12 h 12"/>
                <a:gd name="T6" fmla="*/ 420282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180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17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177 w 4724"/>
                  <a:gd name="T7" fmla="*/ 12 h 12"/>
                  <a:gd name="T8" fmla="*/ 5177 w 4724"/>
                  <a:gd name="T9" fmla="*/ 0 h 12"/>
                  <a:gd name="T10" fmla="*/ 517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l-PL" sz="18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29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829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B3A00-E768-454E-8EC2-959D6FA79B9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15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19BF7-04D2-4619-8696-1380FBD671E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75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7073-A1F1-499A-91E6-500068D774F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16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2A196-8FB7-4BE6-9038-844640349EE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10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793E1-C68B-4181-A136-7A57E5034E0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55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4FF8-BF4F-4B3A-9882-88B5CE6BD57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01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6DF9D-F450-4741-9A12-B97483A717B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61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5AD95-6F89-430E-A7C3-EA030E5A3F9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71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88EF3-AB77-4C72-8464-06BE4855135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37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123A-39F6-4C0C-8AA4-CBD8F5F6A1B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C918E-5499-4A6D-9BE0-ED19C63FD7D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21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72464-E6F4-4BEB-87B0-0592BABC800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16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55252-7DF8-44DC-8565-C4097235DF8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43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AA030-B259-4542-A0A0-B0F9EA12421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07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666 w 5184"/>
                <a:gd name="T3" fmla="*/ 3159 h 3159"/>
                <a:gd name="T4" fmla="*/ 566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180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14 w 556"/>
                <a:gd name="T5" fmla="*/ 3159 h 3159"/>
                <a:gd name="T6" fmla="*/ 61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180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17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177 w 4724"/>
                  <a:gd name="T7" fmla="*/ 12 h 12"/>
                  <a:gd name="T8" fmla="*/ 5177 w 4724"/>
                  <a:gd name="T9" fmla="*/ 0 h 12"/>
                  <a:gd name="T10" fmla="*/ 517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9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l-PL" sz="18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202829 w 251"/>
                  <a:gd name="T5" fmla="*/ 12 h 12"/>
                  <a:gd name="T6" fmla="*/ 420282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8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80 w 251"/>
                  <a:gd name="T7" fmla="*/ 12 h 12"/>
                  <a:gd name="T8" fmla="*/ 280 w 251"/>
                  <a:gd name="T9" fmla="*/ 0 h 12"/>
                  <a:gd name="T10" fmla="*/ 28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9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l-PL" sz="18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19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819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19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71CA3F-5EDA-45F0-A264-0E47D14A4161}" type="slidenum">
              <a:rPr lang="pl-PL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03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sz="quarter"/>
          </p:nvPr>
        </p:nvSpPr>
        <p:spPr>
          <a:xfrm>
            <a:off x="2971800" y="3406029"/>
            <a:ext cx="5727700" cy="1078914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Wzrastanie bliźniąt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sz="quarter" idx="1"/>
          </p:nvPr>
        </p:nvSpPr>
        <p:spPr>
          <a:xfrm>
            <a:off x="3538862" y="5116418"/>
            <a:ext cx="4297038" cy="109971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Witold Malinowski</a:t>
            </a:r>
          </a:p>
          <a:p>
            <a:pPr algn="ctr"/>
            <a:r>
              <a:rPr lang="pl-PL" sz="2800" b="1" dirty="0" smtClean="0"/>
              <a:t>PUM w Szczecinie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22294"/>
            <a:ext cx="3244850" cy="430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294"/>
            <a:ext cx="2121592" cy="207891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9306129" y="6266934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/>
              <a:t>Międzyzdroje 2019</a:t>
            </a:r>
          </a:p>
        </p:txBody>
      </p:sp>
    </p:spTree>
    <p:extLst>
      <p:ext uri="{BB962C8B-B14F-4D97-AF65-F5344CB8AC3E}">
        <p14:creationId xmlns:p14="http://schemas.microsoft.com/office/powerpoint/2010/main" val="22726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800" y="796925"/>
            <a:ext cx="7962900" cy="1325563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  <a:latin typeface="+mn-lt"/>
              </a:rPr>
              <a:t>Pomiar CRL </a:t>
            </a:r>
            <a:r>
              <a:rPr lang="pl-PL" b="1" dirty="0" smtClean="0">
                <a:solidFill>
                  <a:srgbClr val="FFFF00"/>
                </a:solidFill>
                <a:latin typeface="+mn-lt"/>
              </a:rPr>
              <a:t>w </a:t>
            </a:r>
            <a:r>
              <a:rPr lang="pl-PL" b="1" dirty="0">
                <a:solidFill>
                  <a:srgbClr val="FFFF00"/>
                </a:solidFill>
                <a:latin typeface="+mn-lt"/>
              </a:rPr>
              <a:t>I </a:t>
            </a:r>
            <a:r>
              <a:rPr lang="pl-PL" b="1" dirty="0" smtClean="0">
                <a:solidFill>
                  <a:srgbClr val="FFFF00"/>
                </a:solidFill>
                <a:latin typeface="+mn-lt"/>
              </a:rPr>
              <a:t>trymestrze.</a:t>
            </a:r>
            <a:br>
              <a:rPr lang="pl-PL" b="1" dirty="0" smtClean="0">
                <a:solidFill>
                  <a:srgbClr val="FFFF00"/>
                </a:solidFill>
                <a:latin typeface="+mn-lt"/>
              </a:rPr>
            </a:br>
            <a:r>
              <a:rPr lang="pl-PL" dirty="0" smtClean="0">
                <a:solidFill>
                  <a:srgbClr val="FFFF00"/>
                </a:solidFill>
                <a:latin typeface="+mn-lt"/>
              </a:rPr>
              <a:t>Ocena wieku ciążowego.</a:t>
            </a:r>
            <a:endParaRPr lang="pl-PL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800" y="3235325"/>
            <a:ext cx="11713532" cy="2647223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W I trymestrze, w tym </a:t>
            </a:r>
            <a:r>
              <a:rPr lang="pl-PL" sz="2800" b="1" dirty="0"/>
              <a:t>samym wieku </a:t>
            </a:r>
            <a:r>
              <a:rPr lang="pl-PL" sz="2800" b="1" dirty="0" smtClean="0"/>
              <a:t>ciążowym wartości CRL u bliźniąt i trojaczków </a:t>
            </a:r>
            <a:r>
              <a:rPr lang="pl-PL" sz="2800" b="1" dirty="0"/>
              <a:t>nie wydają się znacznie różnić </a:t>
            </a:r>
            <a:r>
              <a:rPr lang="pl-PL" sz="2800" b="1" dirty="0" smtClean="0"/>
              <a:t>od płodów z ciąż pojedynczych. </a:t>
            </a:r>
          </a:p>
          <a:p>
            <a:r>
              <a:rPr lang="pl-PL" sz="2800" b="1" dirty="0" smtClean="0"/>
              <a:t>Jeżeli bliźnięta mają </a:t>
            </a:r>
            <a:r>
              <a:rPr lang="pl-PL" sz="2800" b="1" dirty="0"/>
              <a:t>różne </a:t>
            </a:r>
            <a:r>
              <a:rPr lang="pl-PL" sz="2800" b="1" dirty="0" smtClean="0"/>
              <a:t>CRL, </a:t>
            </a:r>
            <a:r>
              <a:rPr lang="pl-PL" sz="2800" b="1" dirty="0" smtClean="0">
                <a:solidFill>
                  <a:srgbClr val="FFC000"/>
                </a:solidFill>
              </a:rPr>
              <a:t>uwzględniamy wymiary większego z nich </a:t>
            </a:r>
            <a:r>
              <a:rPr lang="pl-PL" sz="2800" b="1" dirty="0" smtClean="0"/>
              <a:t>i weryfikujemy wiek ciążowy za 2 tygodnie. </a:t>
            </a: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4792032" y="6022248"/>
            <a:ext cx="709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Salomon </a:t>
            </a:r>
            <a:r>
              <a:rPr lang="pl-PL" b="1" dirty="0"/>
              <a:t>LJ, </a:t>
            </a:r>
            <a:r>
              <a:rPr lang="pl-PL" b="1" dirty="0" smtClean="0"/>
              <a:t>et </a:t>
            </a:r>
            <a:r>
              <a:rPr lang="pl-PL" b="1" dirty="0"/>
              <a:t>al. </a:t>
            </a:r>
            <a:r>
              <a:rPr lang="pl-PL" b="1" dirty="0" err="1" smtClean="0"/>
              <a:t>Ultrasound</a:t>
            </a:r>
            <a:r>
              <a:rPr lang="pl-PL" b="1" dirty="0" smtClean="0"/>
              <a:t> </a:t>
            </a:r>
            <a:r>
              <a:rPr lang="pl-PL" b="1" dirty="0" err="1"/>
              <a:t>Obstet</a:t>
            </a:r>
            <a:r>
              <a:rPr lang="pl-PL" b="1" dirty="0"/>
              <a:t> </a:t>
            </a:r>
            <a:r>
              <a:rPr lang="pl-PL" b="1" dirty="0" err="1"/>
              <a:t>Gynecol</a:t>
            </a:r>
            <a:r>
              <a:rPr lang="pl-PL" b="1" dirty="0"/>
              <a:t> 2005; 26:512.</a:t>
            </a:r>
          </a:p>
          <a:p>
            <a:r>
              <a:rPr lang="pl-PL" b="1" dirty="0" err="1" smtClean="0"/>
              <a:t>Khalil</a:t>
            </a:r>
            <a:r>
              <a:rPr lang="pl-PL" b="1" dirty="0" smtClean="0"/>
              <a:t> </a:t>
            </a:r>
            <a:r>
              <a:rPr lang="pl-PL" b="1" dirty="0"/>
              <a:t>A, </a:t>
            </a:r>
            <a:r>
              <a:rPr lang="pl-PL" b="1" dirty="0" smtClean="0"/>
              <a:t>et al. </a:t>
            </a:r>
            <a:r>
              <a:rPr lang="pl-PL" b="1" dirty="0" err="1" smtClean="0"/>
              <a:t>Ultrasound</a:t>
            </a:r>
            <a:r>
              <a:rPr lang="pl-PL" b="1" dirty="0" smtClean="0"/>
              <a:t> </a:t>
            </a:r>
            <a:r>
              <a:rPr lang="pl-PL" b="1" dirty="0" err="1"/>
              <a:t>Obstet</a:t>
            </a:r>
            <a:r>
              <a:rPr lang="pl-PL" b="1" dirty="0"/>
              <a:t> </a:t>
            </a:r>
            <a:r>
              <a:rPr lang="pl-PL" b="1" dirty="0" err="1"/>
              <a:t>Gynecol</a:t>
            </a:r>
            <a:r>
              <a:rPr lang="pl-PL" b="1" dirty="0"/>
              <a:t> 2016; 47:247.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1" y="0"/>
            <a:ext cx="3739488" cy="31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6536" y="520700"/>
            <a:ext cx="10909300" cy="1079500"/>
          </a:xfrm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latin typeface="+mn-lt"/>
              </a:rPr>
              <a:t>USG ocena </a:t>
            </a:r>
            <a:r>
              <a:rPr lang="pl-PL" b="1" dirty="0">
                <a:solidFill>
                  <a:srgbClr val="FFFF00"/>
                </a:solidFill>
                <a:latin typeface="+mn-lt"/>
              </a:rPr>
              <a:t>wzrastania bliźniąt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4498" y="1866901"/>
            <a:ext cx="11253377" cy="3886200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/>
              <a:t>Powinna </a:t>
            </a:r>
            <a:r>
              <a:rPr lang="pl-PL" b="1" dirty="0"/>
              <a:t>być prowadzona za pomocą takich samych metod </a:t>
            </a:r>
            <a:r>
              <a:rPr lang="pl-PL" b="1" dirty="0" err="1" smtClean="0"/>
              <a:t>usg</a:t>
            </a:r>
            <a:r>
              <a:rPr lang="pl-PL" b="1" dirty="0" smtClean="0"/>
              <a:t> </a:t>
            </a:r>
            <a:r>
              <a:rPr lang="pl-PL" b="1" dirty="0"/>
              <a:t>jak w ciąży pojedynczej. </a:t>
            </a:r>
            <a:endParaRPr lang="pl-PL" b="1" dirty="0" smtClean="0"/>
          </a:p>
          <a:p>
            <a:r>
              <a:rPr lang="pl-PL" b="1" dirty="0" smtClean="0"/>
              <a:t>&lt; 32 </a:t>
            </a:r>
            <a:r>
              <a:rPr lang="pl-PL" b="1" dirty="0" err="1" smtClean="0"/>
              <a:t>hbd</a:t>
            </a:r>
            <a:r>
              <a:rPr lang="pl-PL" b="1" dirty="0" smtClean="0"/>
              <a:t>:</a:t>
            </a:r>
          </a:p>
          <a:p>
            <a:pPr lvl="1"/>
            <a:r>
              <a:rPr lang="pl-PL" b="1" dirty="0" smtClean="0"/>
              <a:t>HC nie </a:t>
            </a:r>
            <a:r>
              <a:rPr lang="pl-PL" b="1" dirty="0"/>
              <a:t>różni się istotnie od stwierdzanego u płodów z ciąż pojedynczych. </a:t>
            </a:r>
            <a:endParaRPr lang="pl-PL" b="1" dirty="0" smtClean="0"/>
          </a:p>
          <a:p>
            <a:pPr lvl="1"/>
            <a:r>
              <a:rPr lang="pl-PL" b="1" dirty="0" smtClean="0"/>
              <a:t>BPD pomiędzy </a:t>
            </a:r>
            <a:r>
              <a:rPr lang="pl-PL" b="1" dirty="0"/>
              <a:t>24. a </a:t>
            </a:r>
            <a:r>
              <a:rPr lang="pl-PL" b="1" dirty="0" smtClean="0"/>
              <a:t>31. </a:t>
            </a:r>
            <a:r>
              <a:rPr lang="pl-PL" b="1" dirty="0" err="1" smtClean="0"/>
              <a:t>hbd</a:t>
            </a:r>
            <a:r>
              <a:rPr lang="pl-PL" b="1" dirty="0" smtClean="0"/>
              <a:t> jest większe niż </a:t>
            </a:r>
            <a:r>
              <a:rPr lang="pl-PL" b="1" dirty="0"/>
              <a:t>u płodów z ciąż </a:t>
            </a:r>
            <a:r>
              <a:rPr lang="pl-PL" b="1" dirty="0" smtClean="0"/>
              <a:t>pojedynczych, po </a:t>
            </a:r>
            <a:r>
              <a:rPr lang="pl-PL" b="1" dirty="0"/>
              <a:t>32</a:t>
            </a:r>
            <a:r>
              <a:rPr lang="pl-PL" b="1" dirty="0" smtClean="0"/>
              <a:t>. </a:t>
            </a:r>
            <a:r>
              <a:rPr lang="pl-PL" b="1" dirty="0" err="1" smtClean="0"/>
              <a:t>hbd</a:t>
            </a:r>
            <a:r>
              <a:rPr lang="pl-PL" b="1" dirty="0" smtClean="0"/>
              <a:t> ulega </a:t>
            </a:r>
            <a:r>
              <a:rPr lang="pl-PL" b="1" dirty="0"/>
              <a:t>istotnemu </a:t>
            </a:r>
            <a:r>
              <a:rPr lang="pl-PL" b="1" dirty="0" smtClean="0"/>
              <a:t>zmniejszeniu (wzrastająca kompresja główek)</a:t>
            </a:r>
          </a:p>
          <a:p>
            <a:pPr lvl="1"/>
            <a:r>
              <a:rPr lang="pl-PL" b="1" dirty="0" smtClean="0"/>
              <a:t>FL nie różni się istotnie przez cały okres ciąży.</a:t>
            </a:r>
          </a:p>
          <a:p>
            <a:pPr lvl="1"/>
            <a:r>
              <a:rPr lang="pl-PL" b="1" dirty="0" smtClean="0"/>
              <a:t>AC zmniejsza się istotnie dopiero po 32 </a:t>
            </a:r>
            <a:r>
              <a:rPr lang="pl-PL" b="1" dirty="0" err="1" smtClean="0"/>
              <a:t>hbd</a:t>
            </a:r>
            <a:r>
              <a:rPr lang="pl-PL" b="1" dirty="0" smtClean="0"/>
              <a:t>.</a:t>
            </a:r>
            <a:r>
              <a:rPr lang="pl-PL" b="1" dirty="0"/>
              <a:t> </a:t>
            </a:r>
          </a:p>
          <a:p>
            <a:pPr lvl="1"/>
            <a:r>
              <a:rPr lang="pl-PL" b="1" dirty="0" smtClean="0"/>
              <a:t>Przyrost </a:t>
            </a:r>
            <a:r>
              <a:rPr lang="pl-PL" b="1" dirty="0"/>
              <a:t>masy ciała </a:t>
            </a:r>
            <a:r>
              <a:rPr lang="pl-PL" b="1" dirty="0" smtClean="0"/>
              <a:t>bliźniąt jest </a:t>
            </a:r>
            <a:r>
              <a:rPr lang="pl-PL" b="1" dirty="0"/>
              <a:t>podobny jak w ciąży jednopłodowej do 32. </a:t>
            </a:r>
            <a:r>
              <a:rPr lang="pl-PL" b="1" dirty="0" err="1" smtClean="0"/>
              <a:t>hbd</a:t>
            </a:r>
            <a:r>
              <a:rPr lang="pl-PL" b="1" dirty="0" smtClean="0"/>
              <a:t>, </a:t>
            </a:r>
            <a:r>
              <a:rPr lang="pl-PL" b="1" dirty="0"/>
              <a:t>a </a:t>
            </a:r>
            <a:r>
              <a:rPr lang="pl-PL" b="1" dirty="0" smtClean="0"/>
              <a:t>u trojaczków </a:t>
            </a:r>
            <a:r>
              <a:rPr lang="pl-PL" b="1" dirty="0"/>
              <a:t>do 29. </a:t>
            </a:r>
            <a:r>
              <a:rPr lang="pl-PL" b="1" dirty="0" err="1" smtClean="0"/>
              <a:t>hbd</a:t>
            </a:r>
            <a:r>
              <a:rPr lang="pl-PL" b="1" dirty="0" smtClean="0"/>
              <a:t>. Po </a:t>
            </a:r>
            <a:r>
              <a:rPr lang="pl-PL" b="1" dirty="0"/>
              <a:t>tym czasie następuje wyraźne spowolnienie wzrastania </a:t>
            </a:r>
            <a:r>
              <a:rPr lang="pl-PL" b="1" dirty="0" smtClean="0"/>
              <a:t>płodów. 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5689600" y="5905499"/>
            <a:ext cx="6008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Reece EA, et al. J Ultrasound Med 1991, 10: 439.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5575300" y="6172200"/>
            <a:ext cx="6122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Ong </a:t>
            </a:r>
            <a:r>
              <a:rPr lang="en-US" b="1" dirty="0"/>
              <a:t>S</a:t>
            </a:r>
            <a:r>
              <a:rPr lang="en-US" b="1" dirty="0" smtClean="0"/>
              <a:t>.</a:t>
            </a:r>
            <a:r>
              <a:rPr lang="pl-PL" b="1" dirty="0" smtClean="0"/>
              <a:t> et al..</a:t>
            </a:r>
            <a:r>
              <a:rPr lang="en-US" b="1" dirty="0" smtClean="0"/>
              <a:t> Br J </a:t>
            </a:r>
            <a:r>
              <a:rPr lang="en-US" b="1" dirty="0" err="1" smtClean="0"/>
              <a:t>Obstet</a:t>
            </a:r>
            <a:r>
              <a:rPr lang="en-US" b="1" dirty="0" smtClean="0"/>
              <a:t> </a:t>
            </a:r>
            <a:r>
              <a:rPr lang="en-US" b="1" dirty="0" err="1" smtClean="0"/>
              <a:t>Gynaecol</a:t>
            </a:r>
            <a:r>
              <a:rPr lang="en-US" b="1" dirty="0" smtClean="0"/>
              <a:t> </a:t>
            </a:r>
            <a:r>
              <a:rPr lang="en-US" b="1" dirty="0"/>
              <a:t>2002, 109: </a:t>
            </a:r>
            <a:r>
              <a:rPr lang="en-US" b="1" dirty="0" smtClean="0"/>
              <a:t>753.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840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1200" y="1981200"/>
            <a:ext cx="110998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b="1" dirty="0" smtClean="0">
                <a:solidFill>
                  <a:srgbClr val="FFFF00"/>
                </a:solidFill>
              </a:rPr>
              <a:t>Ograniczone wzrastanie wewnątrzmaciczne bliźniąt - IUGR. </a:t>
            </a:r>
            <a:endParaRPr lang="pl-PL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628650"/>
            <a:ext cx="9969500" cy="4321175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b="1" dirty="0">
                <a:solidFill>
                  <a:srgbClr val="FF9900"/>
                </a:solidFill>
                <a:latin typeface="Times New Roman" panose="02020603050405020304" pitchFamily="18" charset="0"/>
              </a:rPr>
              <a:t>W rozwoju filogenetycznym człowieka, organizm kobiety został zaprogramowany na:</a:t>
            </a:r>
          </a:p>
          <a:p>
            <a:pPr>
              <a:buFont typeface="Wingdings" panose="05000000000000000000" pitchFamily="2" charset="2"/>
              <a:buNone/>
            </a:pPr>
            <a:endParaRPr lang="pl-PL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pl-PL" sz="4000" b="1" dirty="0">
                <a:latin typeface="Times New Roman" panose="02020603050405020304" pitchFamily="18" charset="0"/>
              </a:rPr>
              <a:t>pojedynczą owulację, </a:t>
            </a:r>
          </a:p>
          <a:p>
            <a:r>
              <a:rPr lang="pl-PL" sz="4000" b="1" dirty="0">
                <a:latin typeface="Times New Roman" panose="02020603050405020304" pitchFamily="18" charset="0"/>
              </a:rPr>
              <a:t>rozwój pojedynczego płodu,</a:t>
            </a:r>
          </a:p>
          <a:p>
            <a:r>
              <a:rPr lang="pl-PL" sz="4000" b="1" dirty="0">
                <a:latin typeface="Times New Roman" panose="02020603050405020304" pitchFamily="18" charset="0"/>
              </a:rPr>
              <a:t>opiekę nad pojedynczym dzieckiem.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041400" y="5321470"/>
            <a:ext cx="9347199" cy="101566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ko-KR" sz="3000" b="1">
                <a:solidFill>
                  <a:srgbClr val="000099"/>
                </a:solidFill>
                <a:latin typeface="Times New Roman" panose="02020603050405020304" pitchFamily="18" charset="0"/>
              </a:rPr>
              <a:t>Pojemność jamy macicy jest zbyt mała dla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ko-KR" sz="3000" b="1">
                <a:solidFill>
                  <a:srgbClr val="000099"/>
                </a:solidFill>
                <a:latin typeface="Times New Roman" panose="02020603050405020304" pitchFamily="18" charset="0"/>
              </a:rPr>
              <a:t>prawidłowego rozwoju więcej niż jednego płodu </a:t>
            </a:r>
          </a:p>
        </p:txBody>
      </p:sp>
    </p:spTree>
    <p:extLst>
      <p:ext uri="{BB962C8B-B14F-4D97-AF65-F5344CB8AC3E}">
        <p14:creationId xmlns:p14="http://schemas.microsoft.com/office/powerpoint/2010/main" val="20226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76388" y="248442"/>
            <a:ext cx="8359775" cy="1511300"/>
          </a:xfrm>
          <a:solidFill>
            <a:srgbClr val="7030A0"/>
          </a:solidFill>
        </p:spPr>
        <p:txBody>
          <a:bodyPr/>
          <a:lstStyle/>
          <a:p>
            <a:pPr algn="ctr">
              <a:defRPr/>
            </a:pPr>
            <a:r>
              <a:rPr lang="pl-PL" sz="4800" dirty="0">
                <a:solidFill>
                  <a:srgbClr val="FFFF00"/>
                </a:solidFill>
              </a:rPr>
              <a:t>Ograniczone </a:t>
            </a:r>
            <a:br>
              <a:rPr lang="pl-PL" sz="4800" dirty="0">
                <a:solidFill>
                  <a:srgbClr val="FFFF00"/>
                </a:solidFill>
              </a:rPr>
            </a:br>
            <a:r>
              <a:rPr lang="pl-PL" sz="4800" dirty="0">
                <a:solidFill>
                  <a:srgbClr val="FFFF00"/>
                </a:solidFill>
              </a:rPr>
              <a:t>wzrastanie płodów - IUGR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41300" y="2108201"/>
            <a:ext cx="11811000" cy="3987799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/>
              <a:t>Ryzyko </a:t>
            </a:r>
            <a:r>
              <a:rPr lang="pl-PL" sz="2800" b="1" dirty="0"/>
              <a:t>wystąpienia IUGR u bliźniąt jest co najmniej pięciokrotnie większe niż w populacji ogólnej. </a:t>
            </a:r>
          </a:p>
          <a:p>
            <a:pPr>
              <a:defRPr/>
            </a:pPr>
            <a:r>
              <a:rPr lang="pl-PL" sz="2800" b="1" dirty="0"/>
              <a:t>Około 20% bliźniąt „A” i 27% bliźniąt „B” rodzi się </a:t>
            </a:r>
            <a:r>
              <a:rPr lang="pl-PL" sz="2800" b="1" dirty="0" smtClean="0"/>
              <a:t>z </a:t>
            </a:r>
            <a:r>
              <a:rPr lang="pl-PL" sz="2800" b="1" dirty="0"/>
              <a:t>masą ciała </a:t>
            </a:r>
            <a:r>
              <a:rPr lang="pl-PL" sz="2800" b="1" dirty="0" smtClean="0"/>
              <a:t>&lt; </a:t>
            </a:r>
            <a:r>
              <a:rPr lang="pl-PL" sz="2800" b="1" dirty="0"/>
              <a:t>10. </a:t>
            </a:r>
            <a:r>
              <a:rPr lang="pl-PL" sz="2800" b="1" dirty="0" err="1"/>
              <a:t>centyla</a:t>
            </a:r>
            <a:r>
              <a:rPr lang="pl-PL" sz="2800" b="1" dirty="0"/>
              <a:t> (wyliczonego dla </a:t>
            </a:r>
            <a:r>
              <a:rPr lang="pl-PL" sz="2800" b="1" dirty="0" smtClean="0"/>
              <a:t>ciąż </a:t>
            </a:r>
            <a:r>
              <a:rPr lang="pl-PL" sz="2800" b="1" dirty="0"/>
              <a:t>jednopłodowych). </a:t>
            </a:r>
          </a:p>
          <a:p>
            <a:pPr>
              <a:defRPr/>
            </a:pPr>
            <a:r>
              <a:rPr lang="pl-PL" sz="2800" b="1" dirty="0"/>
              <a:t>IUGR u płodów w ciąży bliźniaczej jest związany </a:t>
            </a:r>
            <a:r>
              <a:rPr lang="pl-PL" sz="2800" b="1" dirty="0" smtClean="0"/>
              <a:t>z &gt;7-krotnie </a:t>
            </a:r>
            <a:r>
              <a:rPr lang="pl-PL" sz="2800" b="1" dirty="0"/>
              <a:t>większym odsetkiem zachorowalności </a:t>
            </a:r>
            <a:r>
              <a:rPr lang="pl-PL" sz="2800" b="1" dirty="0" smtClean="0"/>
              <a:t>noworodków oraz </a:t>
            </a:r>
            <a:r>
              <a:rPr lang="pl-PL" sz="2800" b="1" dirty="0"/>
              <a:t>ze zwiększonym ryzykiem zgonu płodu w późnych okresach ciąży.</a:t>
            </a:r>
          </a:p>
          <a:p>
            <a:pPr>
              <a:defRPr/>
            </a:pPr>
            <a:r>
              <a:rPr lang="pl-PL" sz="2800" b="1" dirty="0" smtClean="0"/>
              <a:t>W </a:t>
            </a:r>
            <a:r>
              <a:rPr lang="pl-PL" sz="2800" b="1" dirty="0"/>
              <a:t>38 tygodniu 50% bliźniąt ma IUGR.</a:t>
            </a:r>
          </a:p>
          <a:p>
            <a:pPr>
              <a:defRPr/>
            </a:pPr>
            <a:endParaRPr lang="pl-PL" b="1" dirty="0" smtClean="0"/>
          </a:p>
        </p:txBody>
      </p:sp>
      <p:sp>
        <p:nvSpPr>
          <p:cNvPr id="47108" name="Prostokąt 5"/>
          <p:cNvSpPr>
            <a:spLocks noChangeArrowheads="1"/>
          </p:cNvSpPr>
          <p:nvPr/>
        </p:nvSpPr>
        <p:spPr bwMode="auto">
          <a:xfrm>
            <a:off x="5634038" y="6210301"/>
            <a:ext cx="6278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D’Antonio</a:t>
            </a:r>
            <a:r>
              <a:rPr lang="pl-PL" altLang="pl-PL" sz="1800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F, et al. </a:t>
            </a:r>
            <a:r>
              <a:rPr lang="pl-PL" altLang="pl-PL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Ultrasound</a:t>
            </a:r>
            <a:r>
              <a:rPr lang="pl-PL" altLang="pl-PL" sz="1800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altLang="pl-PL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Obstet</a:t>
            </a:r>
            <a:r>
              <a:rPr lang="pl-PL" altLang="pl-PL" sz="1800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altLang="pl-PL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Gynecol</a:t>
            </a:r>
            <a:r>
              <a:rPr lang="pl-PL" altLang="pl-PL" sz="1800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2013;41:632–6.</a:t>
            </a:r>
          </a:p>
        </p:txBody>
      </p:sp>
    </p:spTree>
    <p:extLst>
      <p:ext uri="{BB962C8B-B14F-4D97-AF65-F5344CB8AC3E}">
        <p14:creationId xmlns:p14="http://schemas.microsoft.com/office/powerpoint/2010/main" val="27049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900" y="4076700"/>
            <a:ext cx="11811000" cy="2133600"/>
          </a:xfrm>
        </p:spPr>
        <p:txBody>
          <a:bodyPr>
            <a:noAutofit/>
          </a:bodyPr>
          <a:lstStyle/>
          <a:p>
            <a:r>
              <a:rPr lang="pl-PL" sz="2800" b="1" dirty="0"/>
              <a:t>Im bardziej niekorzystne środowisko wewnątrzmaciczne, tym większe prawdopodobieństwo wystąpienia </a:t>
            </a:r>
            <a:r>
              <a:rPr lang="pl-PL" sz="2800" b="1" dirty="0" smtClean="0"/>
              <a:t>IUGR. </a:t>
            </a:r>
          </a:p>
          <a:p>
            <a:r>
              <a:rPr lang="pl-PL" sz="2800" b="1" dirty="0" smtClean="0"/>
              <a:t>Dlatego </a:t>
            </a:r>
            <a:r>
              <a:rPr lang="pl-PL" sz="2800" b="1" dirty="0"/>
              <a:t>odsetek </a:t>
            </a:r>
            <a:r>
              <a:rPr lang="pl-PL" sz="2800" b="1" dirty="0" smtClean="0"/>
              <a:t>IUGR </a:t>
            </a:r>
            <a:r>
              <a:rPr lang="pl-PL" sz="2800" b="1" dirty="0"/>
              <a:t>zwiększa się wraz z liczbą równocześnie rozwijających się płodów.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420" y="136525"/>
            <a:ext cx="5113672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245319"/>
              </p:ext>
            </p:extLst>
          </p:nvPr>
        </p:nvGraphicFramePr>
        <p:xfrm>
          <a:off x="139700" y="215901"/>
          <a:ext cx="11938001" cy="6488737"/>
        </p:xfrm>
        <a:graphic>
          <a:graphicData uri="http://schemas.openxmlformats.org/drawingml/2006/table">
            <a:tbl>
              <a:tblPr firstRow="1" firstCol="1" bandRow="1"/>
              <a:tblGrid>
                <a:gridCol w="2032000"/>
                <a:gridCol w="1661958"/>
                <a:gridCol w="1903548"/>
                <a:gridCol w="2239468"/>
                <a:gridCol w="1791575"/>
                <a:gridCol w="2309452"/>
              </a:tblGrid>
              <a:tr h="149279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Gestational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Singletons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Twins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Triplets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Quadruplets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Quintuplets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order </a:t>
                      </a:r>
                      <a:r>
                        <a:rPr lang="pl-PL" sz="1800" b="1" dirty="0" err="1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multiples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82496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3,795,157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132,324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2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 very preterm</a:t>
                      </a:r>
                      <a:r>
                        <a:rPr lang="pl-PL" sz="1600" b="1" baseline="30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¶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1.54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11.31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40.77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69.63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92.42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31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 preterm</a:t>
                      </a:r>
                      <a:r>
                        <a:rPr lang="pl-PL" sz="1600" b="1" baseline="300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9.71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56.56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93.12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96.30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2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</a:t>
                      </a: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</a:t>
                      </a: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birth</a:t>
                      </a: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  <a:r>
                        <a:rPr lang="pl-PL" sz="1600" b="1" baseline="30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◊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2400" b="1" dirty="0" smtClean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pl-PL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2400" b="1" dirty="0" smtClean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9.75</a:t>
                      </a:r>
                      <a:endParaRPr lang="pl-PL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2400" b="1" dirty="0" smtClean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37.22</a:t>
                      </a:r>
                      <a:endParaRPr lang="pl-PL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2400" b="1" dirty="0" smtClean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66.91</a:t>
                      </a:r>
                      <a:endParaRPr lang="pl-PL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2400" b="1" dirty="0" smtClean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87.93</a:t>
                      </a:r>
                      <a:endParaRPr lang="pl-PL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0282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</a:t>
                      </a: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birth</a:t>
                      </a:r>
                      <a:r>
                        <a:rPr lang="pl-PL" sz="16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dirty="0" err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  <a:r>
                        <a:rPr lang="pl-PL" sz="1600" b="1" baseline="30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§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2400" b="1" dirty="0" smtClean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6.27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2400" b="1" dirty="0" smtClean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55.39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2400" b="1" dirty="0" smtClean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94.54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2400" b="1" dirty="0" smtClean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98.51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pl-PL" sz="2400" b="1" dirty="0" smtClean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06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51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7230"/>
              </p:ext>
            </p:extLst>
          </p:nvPr>
        </p:nvGraphicFramePr>
        <p:xfrm>
          <a:off x="469900" y="2663398"/>
          <a:ext cx="11074400" cy="3939583"/>
        </p:xfrm>
        <a:graphic>
          <a:graphicData uri="http://schemas.openxmlformats.org/drawingml/2006/table">
            <a:tbl>
              <a:tblPr/>
              <a:tblGrid>
                <a:gridCol w="3429856"/>
                <a:gridCol w="3633629"/>
                <a:gridCol w="4010915"/>
              </a:tblGrid>
              <a:tr h="11232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l-P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JK 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070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IUGR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jeden płód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070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IUGR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oba płody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34516" name="Rectangle 20"/>
          <p:cNvSpPr>
            <a:spLocks noGrp="1" noChangeArrowheads="1"/>
          </p:cNvSpPr>
          <p:nvPr>
            <p:ph type="title"/>
          </p:nvPr>
        </p:nvSpPr>
        <p:spPr>
          <a:xfrm>
            <a:off x="2424113" y="304801"/>
            <a:ext cx="7993062" cy="1108075"/>
          </a:xfrm>
        </p:spPr>
        <p:txBody>
          <a:bodyPr/>
          <a:lstStyle/>
          <a:p>
            <a:r>
              <a:rPr lang="pl-PL" sz="5400">
                <a:solidFill>
                  <a:srgbClr val="FFFF99"/>
                </a:solidFill>
              </a:rPr>
              <a:t>Bliźnięta - hipotrofia</a:t>
            </a:r>
            <a:r>
              <a:rPr lang="pl-P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9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5600" y="1625600"/>
            <a:ext cx="11480800" cy="4306714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Niezgodność </a:t>
            </a:r>
            <a:r>
              <a:rPr lang="pl-PL" sz="2800" b="1" dirty="0" err="1" smtClean="0"/>
              <a:t>usg</a:t>
            </a:r>
            <a:r>
              <a:rPr lang="pl-PL" sz="2800" b="1" dirty="0" smtClean="0"/>
              <a:t> w pomiarach biometrycznych związanych </a:t>
            </a:r>
            <a:br>
              <a:rPr lang="pl-PL" sz="2800" b="1" dirty="0" smtClean="0"/>
            </a:br>
            <a:r>
              <a:rPr lang="pl-PL" sz="2800" b="1" dirty="0" smtClean="0"/>
              <a:t>z niekorzystnym wynikiem położniczym i noworodkowym można zauważyć już około 18 tygodnia ciąży.</a:t>
            </a:r>
          </a:p>
          <a:p>
            <a:r>
              <a:rPr lang="pl-PL" sz="2800" b="1" dirty="0" smtClean="0"/>
              <a:t>Seryjne badania </a:t>
            </a:r>
            <a:r>
              <a:rPr lang="pl-PL" sz="2800" b="1" dirty="0" err="1" smtClean="0"/>
              <a:t>usg</a:t>
            </a:r>
            <a:r>
              <a:rPr lang="pl-PL" sz="2800" b="1" dirty="0" smtClean="0"/>
              <a:t> ciąż bliźniaczych w celu wykrycia ograniczenia wzrastania płodu należy rozpocząć już </a:t>
            </a:r>
            <a:br>
              <a:rPr lang="pl-PL" sz="2800" b="1" dirty="0" smtClean="0"/>
            </a:br>
            <a:r>
              <a:rPr lang="pl-PL" sz="2800" b="1" dirty="0" smtClean="0"/>
              <a:t>w drugim trymestrze ciąży. </a:t>
            </a:r>
          </a:p>
          <a:p>
            <a:r>
              <a:rPr lang="pl-PL" sz="3000" b="1" dirty="0"/>
              <a:t>Wzrastanie płodów  jest procesem dynamicznym </a:t>
            </a:r>
            <a:r>
              <a:rPr lang="pl-PL" sz="3000" b="1" dirty="0" smtClean="0"/>
              <a:t/>
            </a:r>
            <a:br>
              <a:rPr lang="pl-PL" sz="3000" b="1" dirty="0" smtClean="0"/>
            </a:br>
            <a:r>
              <a:rPr lang="pl-PL" sz="3000" b="1" dirty="0" smtClean="0"/>
              <a:t>i </a:t>
            </a:r>
            <a:r>
              <a:rPr lang="pl-PL" sz="3000" b="1" dirty="0"/>
              <a:t>dlatego powinno być kontrolowane </a:t>
            </a:r>
            <a:r>
              <a:rPr lang="pl-PL" sz="3000" b="1" dirty="0" smtClean="0"/>
              <a:t>przynajmniej </a:t>
            </a:r>
            <a:br>
              <a:rPr lang="pl-PL" sz="3000" b="1" dirty="0" smtClean="0"/>
            </a:br>
            <a:r>
              <a:rPr lang="pl-PL" sz="3000" b="1" dirty="0" smtClean="0"/>
              <a:t>1x </a:t>
            </a:r>
            <a:r>
              <a:rPr lang="pl-PL" sz="3000" b="1" dirty="0"/>
              <a:t>na </a:t>
            </a:r>
            <a:r>
              <a:rPr lang="pl-PL" sz="3000" b="1" dirty="0" smtClean="0"/>
              <a:t>miesiąc. </a:t>
            </a:r>
          </a:p>
          <a:p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5918200" y="5963091"/>
            <a:ext cx="5537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err="1" smtClean="0"/>
              <a:t>Allaf</a:t>
            </a:r>
            <a:r>
              <a:rPr lang="pl-PL" sz="1600" b="1" dirty="0" smtClean="0"/>
              <a:t> </a:t>
            </a:r>
            <a:r>
              <a:rPr lang="pl-PL" sz="1600" b="1" dirty="0"/>
              <a:t>MB</a:t>
            </a:r>
            <a:r>
              <a:rPr lang="pl-PL" sz="1600" b="1" dirty="0" smtClean="0"/>
              <a:t>, </a:t>
            </a:r>
            <a:r>
              <a:rPr lang="pl-PL" sz="1600" b="1" dirty="0"/>
              <a:t>et al. </a:t>
            </a:r>
            <a:r>
              <a:rPr lang="pl-PL" sz="1600" b="1" dirty="0" smtClean="0"/>
              <a:t>J </a:t>
            </a:r>
            <a:r>
              <a:rPr lang="pl-PL" sz="1600" b="1" dirty="0" err="1"/>
              <a:t>Ultrasound</a:t>
            </a:r>
            <a:r>
              <a:rPr lang="pl-PL" sz="1600" b="1" dirty="0"/>
              <a:t> </a:t>
            </a:r>
            <a:r>
              <a:rPr lang="pl-PL" sz="1600" b="1" dirty="0" err="1"/>
              <a:t>Med</a:t>
            </a:r>
            <a:r>
              <a:rPr lang="pl-PL" sz="1600" b="1" dirty="0"/>
              <a:t> 2014; 33:1573.</a:t>
            </a:r>
          </a:p>
        </p:txBody>
      </p:sp>
      <p:sp>
        <p:nvSpPr>
          <p:cNvPr id="5" name="Prostokąt 4"/>
          <p:cNvSpPr/>
          <p:nvPr/>
        </p:nvSpPr>
        <p:spPr>
          <a:xfrm>
            <a:off x="5918200" y="6332422"/>
            <a:ext cx="5576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err="1"/>
              <a:t>Mastrobattista</a:t>
            </a:r>
            <a:r>
              <a:rPr lang="pl-PL" sz="1600" b="1" dirty="0"/>
              <a:t> JM, </a:t>
            </a:r>
            <a:r>
              <a:rPr lang="pl-PL" sz="1600" b="1" dirty="0" err="1"/>
              <a:t>Levine</a:t>
            </a:r>
            <a:r>
              <a:rPr lang="pl-PL" sz="1600" b="1" dirty="0"/>
              <a:t> D. </a:t>
            </a:r>
            <a:r>
              <a:rPr lang="pl-PL" sz="1600" b="1" dirty="0" err="1"/>
              <a:t>UpToDate</a:t>
            </a:r>
            <a:r>
              <a:rPr lang="pl-PL" sz="1600" b="1" dirty="0"/>
              <a:t> 2018</a:t>
            </a:r>
          </a:p>
        </p:txBody>
      </p:sp>
      <p:sp>
        <p:nvSpPr>
          <p:cNvPr id="2" name="Prostokąt 1"/>
          <p:cNvSpPr/>
          <p:nvPr/>
        </p:nvSpPr>
        <p:spPr>
          <a:xfrm>
            <a:off x="1388854" y="424934"/>
            <a:ext cx="2568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>
                <a:solidFill>
                  <a:srgbClr val="FFFF00"/>
                </a:solidFill>
              </a:rPr>
              <a:t>UWAGA!</a:t>
            </a:r>
          </a:p>
        </p:txBody>
      </p:sp>
    </p:spTree>
    <p:extLst>
      <p:ext uri="{BB962C8B-B14F-4D97-AF65-F5344CB8AC3E}">
        <p14:creationId xmlns:p14="http://schemas.microsoft.com/office/powerpoint/2010/main" val="23101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0400" y="4124325"/>
            <a:ext cx="11404600" cy="1325563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>
                <a:solidFill>
                  <a:srgbClr val="FFFF00"/>
                </a:solidFill>
                <a:latin typeface="+mn-lt"/>
              </a:rPr>
              <a:t>Asymetryczne </a:t>
            </a:r>
            <a:r>
              <a:rPr lang="pl-PL" sz="5400" b="1" dirty="0">
                <a:solidFill>
                  <a:srgbClr val="FFFF00"/>
                </a:solidFill>
                <a:latin typeface="+mn-lt"/>
              </a:rPr>
              <a:t>wzrastanie </a:t>
            </a:r>
            <a:r>
              <a:rPr lang="pl-PL" sz="5400" b="1" dirty="0" smtClean="0">
                <a:solidFill>
                  <a:srgbClr val="FFFF00"/>
                </a:solidFill>
                <a:latin typeface="+mn-lt"/>
              </a:rPr>
              <a:t>bliźniąt. </a:t>
            </a:r>
            <a:endParaRPr lang="pl-PL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7" y="90282"/>
            <a:ext cx="4641177" cy="37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93701"/>
            <a:ext cx="11899901" cy="2908299"/>
          </a:xfrm>
        </p:spPr>
        <p:txBody>
          <a:bodyPr>
            <a:normAutofit fontScale="85000" lnSpcReduction="10000"/>
          </a:bodyPr>
          <a:lstStyle/>
          <a:p>
            <a:r>
              <a:rPr lang="pl-PL" sz="4100" b="1" dirty="0" smtClean="0"/>
              <a:t>Ciąże </a:t>
            </a:r>
            <a:r>
              <a:rPr lang="pl-PL" sz="4100" b="1" dirty="0"/>
              <a:t>bliźniacze mają wyższy odsetek </a:t>
            </a:r>
            <a:r>
              <a:rPr lang="pl-PL" sz="4100" b="1" dirty="0" smtClean="0"/>
              <a:t>prawie wszystkich powikłań takich jak </a:t>
            </a:r>
            <a:r>
              <a:rPr lang="pl-PL" sz="4100" b="1" dirty="0"/>
              <a:t>ciąże </a:t>
            </a:r>
            <a:r>
              <a:rPr lang="pl-PL" sz="4100" b="1" dirty="0" smtClean="0"/>
              <a:t/>
            </a:r>
            <a:br>
              <a:rPr lang="pl-PL" sz="4100" b="1" dirty="0" smtClean="0"/>
            </a:br>
            <a:r>
              <a:rPr lang="pl-PL" sz="4100" b="1" dirty="0" smtClean="0"/>
              <a:t>z pojedynczym płodem z wyjątkiem:</a:t>
            </a:r>
          </a:p>
          <a:p>
            <a:pPr marL="0" indent="0" algn="ctr">
              <a:buNone/>
            </a:pPr>
            <a:endParaRPr lang="pl-PL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ciąży </a:t>
            </a:r>
            <a:r>
              <a:rPr lang="pl-PL" sz="4400" b="1" dirty="0">
                <a:solidFill>
                  <a:srgbClr val="FF0000"/>
                </a:solidFill>
              </a:rPr>
              <a:t>przeterminowanej i makrosomii płodów. </a:t>
            </a:r>
            <a:endParaRPr lang="pl-PL" sz="4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06399" y="3884136"/>
            <a:ext cx="11417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Najczęstszym, a zarazem najistotniejszym  powikłaniem ciąży </a:t>
            </a:r>
            <a:r>
              <a:rPr lang="pl-PL" sz="3600" b="1" dirty="0"/>
              <a:t>bliźniaczej </a:t>
            </a:r>
            <a:r>
              <a:rPr lang="pl-PL" sz="3600" b="1" dirty="0" smtClean="0"/>
              <a:t>jest:</a:t>
            </a:r>
          </a:p>
          <a:p>
            <a:endParaRPr lang="pl-PL" sz="3600" b="1" dirty="0">
              <a:solidFill>
                <a:srgbClr val="FFFF00"/>
              </a:solidFill>
            </a:endParaRPr>
          </a:p>
          <a:p>
            <a:pPr algn="ctr"/>
            <a:r>
              <a:rPr lang="pl-PL" sz="3600" b="1" dirty="0" smtClean="0">
                <a:solidFill>
                  <a:srgbClr val="FFC000"/>
                </a:solidFill>
              </a:rPr>
              <a:t>poród przedwczesny i IUGR. </a:t>
            </a:r>
            <a:endParaRPr lang="pl-PL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2400" y="2768600"/>
            <a:ext cx="10058400" cy="33274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b="1" dirty="0"/>
              <a:t>Rozbieżność mas ciała i wiek ciążowy przy porodzie są niezależnymi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i </a:t>
            </a:r>
            <a:r>
              <a:rPr lang="pl-PL" sz="4000" b="1" dirty="0"/>
              <a:t>najbardziej istotnymi czynnikami umieralności okołoporodowej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w </a:t>
            </a:r>
            <a:r>
              <a:rPr lang="pl-PL" sz="4000" b="1" dirty="0"/>
              <a:t>ciążach bliźniaczych.</a:t>
            </a:r>
            <a:r>
              <a:rPr lang="pl-PL" dirty="0"/>
              <a:t> 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832100" y="673101"/>
            <a:ext cx="6313488" cy="1179513"/>
          </a:xfrm>
          <a:solidFill>
            <a:srgbClr val="7030A0"/>
          </a:solidFill>
        </p:spPr>
        <p:txBody>
          <a:bodyPr/>
          <a:lstStyle/>
          <a:p>
            <a:pPr algn="ctr">
              <a:defRPr/>
            </a:pPr>
            <a:r>
              <a:rPr lang="pl-PL" sz="5400" dirty="0">
                <a:solidFill>
                  <a:srgbClr val="FFFF00"/>
                </a:solidFill>
              </a:rPr>
              <a:t>UWAGA !</a:t>
            </a:r>
          </a:p>
        </p:txBody>
      </p:sp>
    </p:spTree>
    <p:extLst>
      <p:ext uri="{BB962C8B-B14F-4D97-AF65-F5344CB8AC3E}">
        <p14:creationId xmlns:p14="http://schemas.microsoft.com/office/powerpoint/2010/main" val="2099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3300" y="3203569"/>
            <a:ext cx="10515600" cy="817565"/>
          </a:xfrm>
        </p:spPr>
        <p:txBody>
          <a:bodyPr/>
          <a:lstStyle/>
          <a:p>
            <a:r>
              <a:rPr lang="pl-PL" b="1" dirty="0">
                <a:latin typeface="+mn-lt"/>
              </a:rPr>
              <a:t>Asymetryczne wzrastanie bliźniąt.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800" y="4127500"/>
            <a:ext cx="11658600" cy="2464591"/>
          </a:xfrm>
        </p:spPr>
        <p:txBody>
          <a:bodyPr/>
          <a:lstStyle/>
          <a:p>
            <a:r>
              <a:rPr lang="pl-PL" sz="2400" b="1" dirty="0"/>
              <a:t>Jeden płód jest </a:t>
            </a:r>
            <a:r>
              <a:rPr lang="pl-PL" sz="2400" b="1" dirty="0" smtClean="0"/>
              <a:t>hipotroficzny, </a:t>
            </a:r>
            <a:r>
              <a:rPr lang="pl-PL" sz="2400" b="1" dirty="0"/>
              <a:t>a drugi </a:t>
            </a:r>
            <a:r>
              <a:rPr lang="pl-PL" sz="2400" b="1" dirty="0" smtClean="0"/>
              <a:t>eutroficzny lub hipertroficzny.</a:t>
            </a:r>
            <a:endParaRPr lang="pl-PL" sz="2400" b="1" dirty="0"/>
          </a:p>
          <a:p>
            <a:r>
              <a:rPr lang="pl-PL" sz="2400" b="1" dirty="0" smtClean="0"/>
              <a:t>Jedno </a:t>
            </a:r>
            <a:r>
              <a:rPr lang="pl-PL" sz="2400" b="1" dirty="0"/>
              <a:t>bliźnię </a:t>
            </a:r>
            <a:r>
              <a:rPr lang="pl-PL" sz="2400" b="1" dirty="0" smtClean="0"/>
              <a:t>jest istotnie </a:t>
            </a:r>
            <a:r>
              <a:rPr lang="pl-PL" sz="2400" b="1" dirty="0"/>
              <a:t>mniejsze </a:t>
            </a:r>
            <a:r>
              <a:rPr lang="pl-PL" sz="2400" b="1" dirty="0" smtClean="0"/>
              <a:t>od drugiego, </a:t>
            </a:r>
            <a:r>
              <a:rPr lang="pl-PL" sz="2400" b="1" dirty="0"/>
              <a:t>chociaż żadne z nich nie jest mniejsze dla danego wieku ciążowego.</a:t>
            </a:r>
          </a:p>
          <a:p>
            <a:r>
              <a:rPr lang="pl-PL" sz="2400" b="1" dirty="0"/>
              <a:t>W większości przypadków mniejsze z bliźniąt wykazuje zahamowanie wzrastania wewnątrzmacicznego (IUGR) z wszystkimi ujemnymi następstwami dla jego dalszego rozwoju</a:t>
            </a:r>
            <a:r>
              <a:rPr lang="pl-PL" sz="2400" b="1" dirty="0" smtClean="0"/>
              <a:t>.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471" y="45244"/>
            <a:ext cx="4216529" cy="315832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3"/>
            <a:ext cx="3860800" cy="32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300" y="5215855"/>
            <a:ext cx="11722100" cy="966788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FFFF00"/>
                </a:solidFill>
                <a:latin typeface="+mn-lt"/>
              </a:rPr>
              <a:t>Przyczyny zależą głównie od kosmówkowości ciąży </a:t>
            </a:r>
            <a:r>
              <a:rPr lang="pl-PL" sz="3200" b="1" dirty="0" smtClean="0">
                <a:solidFill>
                  <a:srgbClr val="FFFF00"/>
                </a:solidFill>
                <a:latin typeface="+mn-lt"/>
              </a:rPr>
              <a:t>(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DK i JK</a:t>
            </a:r>
            <a:r>
              <a:rPr lang="pl-PL" sz="3200" b="1" dirty="0" smtClean="0">
                <a:solidFill>
                  <a:srgbClr val="FFFF00"/>
                </a:solidFill>
                <a:latin typeface="+mn-lt"/>
              </a:rPr>
              <a:t>)</a:t>
            </a:r>
            <a:endParaRPr lang="pl-PL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400" y="2412999"/>
            <a:ext cx="11163300" cy="2438401"/>
          </a:xfrm>
        </p:spPr>
        <p:txBody>
          <a:bodyPr/>
          <a:lstStyle/>
          <a:p>
            <a:pPr marL="0" indent="0">
              <a:buNone/>
            </a:pPr>
            <a:r>
              <a:rPr lang="pl-PL" sz="3200" b="1" u="sng" dirty="0"/>
              <a:t>Rozbieżność istotnie częściej występuje w:</a:t>
            </a:r>
          </a:p>
          <a:p>
            <a:r>
              <a:rPr lang="pl-PL" b="1" dirty="0" smtClean="0"/>
              <a:t>Ciążach bliźniaczych JK niż DK.</a:t>
            </a:r>
            <a:endParaRPr lang="pl-PL" b="1" dirty="0"/>
          </a:p>
          <a:p>
            <a:r>
              <a:rPr lang="pl-PL" b="1" dirty="0" smtClean="0"/>
              <a:t>Ciążach DK z </a:t>
            </a:r>
            <a:r>
              <a:rPr lang="pl-PL" b="1" dirty="0"/>
              <a:t>łożyskami rozdzielonymi niż złączonymi ze </a:t>
            </a:r>
            <a:r>
              <a:rPr lang="pl-PL" b="1" dirty="0" smtClean="0"/>
              <a:t>sobą. 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367140" y="989758"/>
            <a:ext cx="10031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>
                <a:solidFill>
                  <a:srgbClr val="FFC000"/>
                </a:solidFill>
              </a:rPr>
              <a:t>Asymetryczne wzrastanie bliźniąt. </a:t>
            </a:r>
            <a:endParaRPr lang="pl-PL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319216"/>
            <a:ext cx="11671300" cy="94151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800" dirty="0">
                <a:solidFill>
                  <a:srgbClr val="FFFF00"/>
                </a:solidFill>
              </a:rPr>
              <a:t>Rozbieżne </a:t>
            </a:r>
            <a:r>
              <a:rPr lang="pl-PL" sz="4800" dirty="0" smtClean="0">
                <a:solidFill>
                  <a:srgbClr val="FFFF00"/>
                </a:solidFill>
              </a:rPr>
              <a:t>wzrastanie - Bliźnięta </a:t>
            </a:r>
            <a:r>
              <a:rPr lang="pl-PL" sz="4800" dirty="0">
                <a:solidFill>
                  <a:srgbClr val="FFFF00"/>
                </a:solidFill>
              </a:rPr>
              <a:t>DZ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1792288" y="3403600"/>
            <a:ext cx="8229600" cy="3240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4800" b="1" u="sng" dirty="0">
                <a:solidFill>
                  <a:srgbClr val="FFC000"/>
                </a:solidFill>
              </a:rPr>
              <a:t>Przyczyny </a:t>
            </a:r>
            <a:r>
              <a:rPr lang="pl-PL" sz="4800" b="1" u="sng" dirty="0" err="1">
                <a:solidFill>
                  <a:srgbClr val="FFC000"/>
                </a:solidFill>
              </a:rPr>
              <a:t>hipotrofii</a:t>
            </a:r>
            <a:r>
              <a:rPr lang="pl-PL" sz="4800" b="1" u="sng" dirty="0">
                <a:solidFill>
                  <a:srgbClr val="FFC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800" b="1" dirty="0">
                <a:solidFill>
                  <a:schemeClr val="tx2"/>
                </a:solidFill>
              </a:rPr>
              <a:t>- Odmienny potencjał wzrastania/płeć</a:t>
            </a:r>
            <a:endParaRPr 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800" b="1" dirty="0">
                <a:solidFill>
                  <a:schemeClr val="tx2"/>
                </a:solidFill>
              </a:rPr>
              <a:t>- Różna wielkość łożysk</a:t>
            </a:r>
            <a:endParaRPr 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800" b="1" dirty="0">
                <a:solidFill>
                  <a:schemeClr val="tx2"/>
                </a:solidFill>
              </a:rPr>
              <a:t>- Różne miejsca przyczepu pępowin</a:t>
            </a:r>
            <a:endParaRPr 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800" b="1" dirty="0">
                <a:solidFill>
                  <a:schemeClr val="tx2"/>
                </a:solidFill>
              </a:rPr>
              <a:t>- Rozbieżne wady i zespoły genetyczne</a:t>
            </a:r>
            <a:endParaRPr 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l-PL" sz="2800" b="1" dirty="0">
                <a:solidFill>
                  <a:schemeClr val="tx2"/>
                </a:solidFill>
              </a:rPr>
              <a:t>- Zatłoczenie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pl-PL" sz="2800" b="1" dirty="0">
                <a:solidFill>
                  <a:schemeClr val="tx2"/>
                </a:solidFill>
              </a:rPr>
              <a:t>w jamie macicy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0"/>
            <a:ext cx="2999492" cy="225571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307" y="63500"/>
            <a:ext cx="2822693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" y="2482849"/>
            <a:ext cx="11823700" cy="1371600"/>
          </a:xfrm>
        </p:spPr>
        <p:txBody>
          <a:bodyPr/>
          <a:lstStyle/>
          <a:p>
            <a:r>
              <a:rPr lang="pl-PL" sz="3600" b="1" dirty="0" smtClean="0">
                <a:solidFill>
                  <a:schemeClr val="tx1"/>
                </a:solidFill>
              </a:rPr>
              <a:t>Asymetryczne </a:t>
            </a:r>
            <a:r>
              <a:rPr lang="pl-PL" sz="3600" b="1" dirty="0">
                <a:solidFill>
                  <a:schemeClr val="tx1"/>
                </a:solidFill>
              </a:rPr>
              <a:t>wzrastanie </a:t>
            </a:r>
            <a:r>
              <a:rPr lang="pl-PL" sz="3600" b="1" dirty="0" smtClean="0">
                <a:solidFill>
                  <a:schemeClr val="tx1"/>
                </a:solidFill>
              </a:rPr>
              <a:t>w </a:t>
            </a:r>
            <a:r>
              <a:rPr lang="pl-PL" sz="3600" b="1" dirty="0">
                <a:solidFill>
                  <a:schemeClr val="tx1"/>
                </a:solidFill>
              </a:rPr>
              <a:t>ciążach </a:t>
            </a:r>
            <a:r>
              <a:rPr lang="pl-PL" sz="3600" b="1" dirty="0" smtClean="0">
                <a:solidFill>
                  <a:schemeClr val="tx1"/>
                </a:solidFill>
              </a:rPr>
              <a:t>DK już w 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I trymestrze związane jest p</a:t>
            </a:r>
            <a:r>
              <a:rPr lang="pl-PL" sz="3600" dirty="0" smtClean="0">
                <a:solidFill>
                  <a:schemeClr val="tx1"/>
                </a:solidFill>
              </a:rPr>
              <a:t>rzede </a:t>
            </a:r>
            <a:r>
              <a:rPr lang="pl-PL" sz="3600" dirty="0">
                <a:solidFill>
                  <a:schemeClr val="tx1"/>
                </a:solidFill>
              </a:rPr>
              <a:t>wszystkim z </a:t>
            </a:r>
            <a:r>
              <a:rPr lang="pl-PL" sz="3600" b="1" dirty="0" smtClean="0">
                <a:solidFill>
                  <a:schemeClr val="tx1"/>
                </a:solidFill>
              </a:rPr>
              <a:t>:  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" y="4254499"/>
            <a:ext cx="11823700" cy="2349501"/>
          </a:xfrm>
        </p:spPr>
        <p:txBody>
          <a:bodyPr/>
          <a:lstStyle/>
          <a:p>
            <a:r>
              <a:rPr lang="pl-PL" b="1" dirty="0" err="1" smtClean="0">
                <a:solidFill>
                  <a:srgbClr val="FFFF00"/>
                </a:solidFill>
              </a:rPr>
              <a:t>Aneuploidią</a:t>
            </a:r>
            <a:r>
              <a:rPr lang="pl-PL" b="1" dirty="0" smtClean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u jednego z </a:t>
            </a:r>
            <a:r>
              <a:rPr lang="pl-PL" b="1" dirty="0" smtClean="0">
                <a:solidFill>
                  <a:srgbClr val="FFFF00"/>
                </a:solidFill>
              </a:rPr>
              <a:t>płodów.</a:t>
            </a:r>
          </a:p>
          <a:p>
            <a:r>
              <a:rPr lang="pl-PL" b="1" dirty="0" smtClean="0">
                <a:solidFill>
                  <a:srgbClr val="FFFF00"/>
                </a:solidFill>
              </a:rPr>
              <a:t>Ze </a:t>
            </a:r>
            <a:r>
              <a:rPr lang="pl-PL" b="1" dirty="0">
                <a:solidFill>
                  <a:srgbClr val="FFFF00"/>
                </a:solidFill>
              </a:rPr>
              <a:t>zwiększonym ryzykiem poronienia </a:t>
            </a:r>
            <a:r>
              <a:rPr lang="pl-PL" b="1" dirty="0" smtClean="0">
                <a:solidFill>
                  <a:srgbClr val="FFFF00"/>
                </a:solidFill>
              </a:rPr>
              <a:t>ciąży.</a:t>
            </a:r>
          </a:p>
          <a:p>
            <a:r>
              <a:rPr lang="pl-PL" b="1" dirty="0" smtClean="0">
                <a:solidFill>
                  <a:srgbClr val="FFFF00"/>
                </a:solidFill>
              </a:rPr>
              <a:t>Pierwszym </a:t>
            </a:r>
            <a:r>
              <a:rPr lang="pl-PL" b="1" dirty="0">
                <a:solidFill>
                  <a:srgbClr val="FFFF00"/>
                </a:solidFill>
              </a:rPr>
              <a:t>wykładnikiem późniejszego IUGR </a:t>
            </a:r>
            <a:r>
              <a:rPr lang="pl-PL" b="1" dirty="0" smtClean="0">
                <a:solidFill>
                  <a:srgbClr val="FFFF00"/>
                </a:solidFill>
              </a:rPr>
              <a:t/>
            </a:r>
            <a:br>
              <a:rPr lang="pl-PL" b="1" dirty="0" smtClean="0">
                <a:solidFill>
                  <a:srgbClr val="FFFF00"/>
                </a:solidFill>
              </a:rPr>
            </a:br>
            <a:r>
              <a:rPr lang="pl-PL" b="1" dirty="0" smtClean="0">
                <a:solidFill>
                  <a:srgbClr val="FFFF00"/>
                </a:solidFill>
              </a:rPr>
              <a:t>u </a:t>
            </a:r>
            <a:r>
              <a:rPr lang="pl-PL" b="1" dirty="0">
                <a:solidFill>
                  <a:srgbClr val="FFFF00"/>
                </a:solidFill>
              </a:rPr>
              <a:t>mniejszego z </a:t>
            </a:r>
            <a:r>
              <a:rPr lang="pl-PL" b="1" dirty="0" smtClean="0">
                <a:solidFill>
                  <a:srgbClr val="FFFF00"/>
                </a:solidFill>
              </a:rPr>
              <a:t>płodów.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535" y="84504"/>
            <a:ext cx="3321466" cy="22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0731" y="1110399"/>
            <a:ext cx="6504686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600" dirty="0">
                <a:solidFill>
                  <a:srgbClr val="FFFF00"/>
                </a:solidFill>
              </a:rPr>
              <a:t>Rozbieżne </a:t>
            </a:r>
            <a:r>
              <a:rPr lang="pl-PL" sz="3600" dirty="0" smtClean="0">
                <a:solidFill>
                  <a:srgbClr val="FFFF00"/>
                </a:solidFill>
              </a:rPr>
              <a:t>wrastanie  </a:t>
            </a:r>
            <a:br>
              <a:rPr lang="pl-PL" sz="3600" dirty="0" smtClean="0">
                <a:solidFill>
                  <a:srgbClr val="FFFF00"/>
                </a:solidFill>
              </a:rPr>
            </a:br>
            <a:r>
              <a:rPr lang="pl-PL" sz="3600" dirty="0" smtClean="0">
                <a:solidFill>
                  <a:srgbClr val="FFFF00"/>
                </a:solidFill>
              </a:rPr>
              <a:t>Bliźnięta JK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2775943" y="2542324"/>
            <a:ext cx="8934604" cy="415514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sz="4800" b="1" u="sng" dirty="0" smtClean="0">
                <a:solidFill>
                  <a:srgbClr val="33CC33"/>
                </a:solidFill>
              </a:rPr>
              <a:t>Przyczyny</a:t>
            </a:r>
            <a:r>
              <a:rPr lang="pl-PL" sz="4800" b="1" u="sng" dirty="0">
                <a:solidFill>
                  <a:srgbClr val="33CC33"/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sz="2000" b="1" u="sng" dirty="0">
              <a:solidFill>
                <a:srgbClr val="33CC33"/>
              </a:solidFill>
            </a:endParaRPr>
          </a:p>
          <a:p>
            <a:pPr eaLnBrk="1" hangingPunct="1">
              <a:defRPr/>
            </a:pPr>
            <a:r>
              <a:rPr lang="pl-PL" b="1" dirty="0" smtClean="0">
                <a:solidFill>
                  <a:schemeClr val="tx2"/>
                </a:solidFill>
              </a:rPr>
              <a:t>Połączenia naczyniowe A-V /TTTS/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sz="20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pl-PL" sz="2000" b="1" dirty="0">
                <a:solidFill>
                  <a:schemeClr val="tx2"/>
                </a:solidFill>
              </a:rPr>
              <a:t>Selektywny IUGR (A-A, V-V)</a:t>
            </a:r>
          </a:p>
          <a:p>
            <a:pPr eaLnBrk="1" hangingPunct="1">
              <a:defRPr/>
            </a:pPr>
            <a:r>
              <a:rPr lang="pl-PL" sz="2000" b="1" dirty="0">
                <a:solidFill>
                  <a:schemeClr val="tx2"/>
                </a:solidFill>
              </a:rPr>
              <a:t>Nierówny podział pierwotnie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sz="2000" b="1" dirty="0">
                <a:solidFill>
                  <a:schemeClr val="tx2"/>
                </a:solidFill>
              </a:rPr>
              <a:t>	pojedynczej zygoty</a:t>
            </a:r>
            <a:endParaRPr lang="en-US" sz="20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pl-PL" sz="2000" b="1" dirty="0">
                <a:solidFill>
                  <a:schemeClr val="tx2"/>
                </a:solidFill>
              </a:rPr>
              <a:t>Rozbieżne wady rozwojowe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r>
              <a:rPr lang="pl-PL" sz="2000" b="1" dirty="0">
                <a:solidFill>
                  <a:schemeClr val="tx2"/>
                </a:solidFill>
              </a:rPr>
              <a:t>Różne miejsca przyczepu pępowin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1204" name="AutoShape 4"/>
          <p:cNvSpPr>
            <a:spLocks/>
          </p:cNvSpPr>
          <p:nvPr/>
        </p:nvSpPr>
        <p:spPr bwMode="auto">
          <a:xfrm>
            <a:off x="7814663" y="4737462"/>
            <a:ext cx="579051" cy="1676399"/>
          </a:xfrm>
          <a:prstGeom prst="rightBrace">
            <a:avLst>
              <a:gd name="adj1" fmla="val 20225"/>
              <a:gd name="adj2" fmla="val 50000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l-PL" altLang="pl-PL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8505053" y="5026296"/>
            <a:ext cx="29527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4000" b="1" dirty="0" err="1">
                <a:solidFill>
                  <a:srgbClr val="FFFFFF"/>
                </a:solidFill>
                <a:cs typeface="Arial" panose="020B0604020202020204" pitchFamily="34" charset="0"/>
              </a:rPr>
              <a:t>Hipotrofia</a:t>
            </a:r>
            <a:endParaRPr lang="pl-PL" altLang="pl-PL" sz="4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0"/>
            <a:ext cx="2664183" cy="317629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139" y="0"/>
            <a:ext cx="2836861" cy="25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600" y="1936234"/>
            <a:ext cx="11747500" cy="4292600"/>
          </a:xfrm>
        </p:spPr>
        <p:txBody>
          <a:bodyPr>
            <a:noAutofit/>
          </a:bodyPr>
          <a:lstStyle/>
          <a:p>
            <a:r>
              <a:rPr lang="pl-PL" sz="3200" b="1" dirty="0"/>
              <a:t>Największą wartość predykcyjną w przewidywaniu nieprawidłowego wzrastania bliźniąt ma </a:t>
            </a:r>
            <a:r>
              <a:rPr lang="pl-PL" sz="3200" b="1" dirty="0" smtClean="0"/>
              <a:t>USG </a:t>
            </a:r>
            <a:r>
              <a:rPr lang="pl-PL" sz="3200" b="1" dirty="0"/>
              <a:t>ocena </a:t>
            </a:r>
            <a:r>
              <a:rPr lang="pl-PL" sz="3200" b="1" dirty="0" smtClean="0"/>
              <a:t>płodów pomiędzy </a:t>
            </a:r>
            <a:r>
              <a:rPr lang="pl-PL" sz="3200" b="1" dirty="0"/>
              <a:t>20. a 24. </a:t>
            </a:r>
            <a:r>
              <a:rPr lang="pl-PL" sz="3200" b="1" dirty="0" err="1" smtClean="0"/>
              <a:t>hbd</a:t>
            </a:r>
            <a:r>
              <a:rPr lang="pl-PL" sz="3200" b="1" dirty="0" smtClean="0"/>
              <a:t>. </a:t>
            </a:r>
          </a:p>
          <a:p>
            <a:r>
              <a:rPr lang="pl-PL" sz="3200" b="1" dirty="0" smtClean="0"/>
              <a:t>Jeżeli </a:t>
            </a:r>
            <a:r>
              <a:rPr lang="pl-PL" sz="3200" b="1" dirty="0"/>
              <a:t>w tym okresie badanie USG wykaże równomierne wzrastanie obu płodów, to </a:t>
            </a:r>
            <a:r>
              <a:rPr lang="pl-PL" b="1" dirty="0"/>
              <a:t>w późniejszym okresie ciąży ryzyko </a:t>
            </a:r>
            <a:r>
              <a:rPr lang="pl-PL" sz="3200" b="1" dirty="0"/>
              <a:t>pojawienia się znacznego stopnia rozbieżnego </a:t>
            </a:r>
            <a:r>
              <a:rPr lang="pl-PL" sz="3200" b="1" dirty="0" smtClean="0"/>
              <a:t>wzrastania, zwłaszcza wśród bliźniąt DK, jest </a:t>
            </a:r>
            <a:r>
              <a:rPr lang="pl-PL" sz="3200" b="1" dirty="0"/>
              <a:t>już niewielkie.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5113393" y="6228834"/>
            <a:ext cx="7078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Grobman</a:t>
            </a:r>
            <a:r>
              <a:rPr lang="en-US" sz="1600" b="1" dirty="0"/>
              <a:t> WA, </a:t>
            </a:r>
            <a:r>
              <a:rPr lang="en-US" sz="1600" b="1" dirty="0" err="1"/>
              <a:t>Parilla</a:t>
            </a:r>
            <a:r>
              <a:rPr lang="en-US" sz="1600" b="1" dirty="0"/>
              <a:t> BV. Am J</a:t>
            </a:r>
            <a:r>
              <a:rPr lang="pl-PL" sz="1600" b="1" dirty="0"/>
              <a:t> </a:t>
            </a:r>
            <a:r>
              <a:rPr lang="en-US" sz="1600" b="1" dirty="0" err="1"/>
              <a:t>Obstet</a:t>
            </a:r>
            <a:r>
              <a:rPr lang="en-US" sz="1600" b="1" dirty="0"/>
              <a:t> </a:t>
            </a:r>
            <a:r>
              <a:rPr lang="en-US" sz="1600" b="1" dirty="0" err="1"/>
              <a:t>Gynecol</a:t>
            </a:r>
            <a:r>
              <a:rPr lang="en-US" sz="1600" b="1" dirty="0"/>
              <a:t> 1999,181:1139</a:t>
            </a:r>
            <a:r>
              <a:rPr lang="pl-PL" sz="1600" b="1" dirty="0"/>
              <a:t>. </a:t>
            </a:r>
          </a:p>
        </p:txBody>
      </p:sp>
      <p:sp>
        <p:nvSpPr>
          <p:cNvPr id="2" name="Prostokąt 1"/>
          <p:cNvSpPr/>
          <p:nvPr/>
        </p:nvSpPr>
        <p:spPr>
          <a:xfrm>
            <a:off x="3829227" y="316122"/>
            <a:ext cx="2568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4400" b="1" dirty="0">
                <a:solidFill>
                  <a:srgbClr val="FFFF00"/>
                </a:solidFill>
              </a:rPr>
              <a:t>UWAGA!</a:t>
            </a:r>
          </a:p>
        </p:txBody>
      </p:sp>
    </p:spTree>
    <p:extLst>
      <p:ext uri="{BB962C8B-B14F-4D97-AF65-F5344CB8AC3E}">
        <p14:creationId xmlns:p14="http://schemas.microsoft.com/office/powerpoint/2010/main" val="23094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200" y="787401"/>
            <a:ext cx="10058400" cy="825499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UWAGA !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048000"/>
            <a:ext cx="11760200" cy="3619500"/>
          </a:xfrm>
        </p:spPr>
        <p:txBody>
          <a:bodyPr/>
          <a:lstStyle/>
          <a:p>
            <a:r>
              <a:rPr lang="pl-PL" b="1" dirty="0" smtClean="0"/>
              <a:t>Pary </a:t>
            </a:r>
            <a:r>
              <a:rPr lang="pl-PL" b="1" dirty="0"/>
              <a:t>bliźniąt JKDO  z </a:t>
            </a:r>
            <a:r>
              <a:rPr lang="pl-PL" b="1" dirty="0" smtClean="0"/>
              <a:t>nierównomiernym podziałem łożyska mają 10 x </a:t>
            </a:r>
            <a:r>
              <a:rPr lang="pl-PL" b="1" dirty="0"/>
              <a:t>wyższe prawdopodobieństwo  urodzić się z rozbieżnymi masami ciała w porównaniu z </a:t>
            </a:r>
            <a:r>
              <a:rPr lang="pl-PL" b="1" dirty="0" smtClean="0"/>
              <a:t>posiadającymi </a:t>
            </a:r>
            <a:r>
              <a:rPr lang="pl-PL" b="1" dirty="0"/>
              <a:t>podobną powierzchnię łożyska</a:t>
            </a:r>
            <a:r>
              <a:rPr lang="pl-PL" b="1" dirty="0" smtClean="0"/>
              <a:t>. </a:t>
            </a:r>
          </a:p>
          <a:p>
            <a:r>
              <a:rPr lang="pl-PL" b="1" dirty="0" smtClean="0"/>
              <a:t>Rozbieżność </a:t>
            </a:r>
            <a:r>
              <a:rPr lang="pl-PL" b="1" dirty="0"/>
              <a:t>mas urodzeniowych wzrasta wraz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ze </a:t>
            </a:r>
            <a:r>
              <a:rPr lang="pl-PL" b="1" dirty="0"/>
              <a:t>wzrostem </a:t>
            </a:r>
            <a:r>
              <a:rPr lang="pl-PL" b="1" dirty="0" smtClean="0"/>
              <a:t>nierównomierności zajmowanego </a:t>
            </a:r>
            <a:r>
              <a:rPr lang="pl-PL" b="1" dirty="0"/>
              <a:t>terytorium </a:t>
            </a:r>
            <a:r>
              <a:rPr lang="pl-PL" b="1" dirty="0" smtClean="0"/>
              <a:t>w </a:t>
            </a:r>
            <a:r>
              <a:rPr lang="pl-PL" b="1" dirty="0"/>
              <a:t>łożysku.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789" y="0"/>
            <a:ext cx="4371211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0" y="228600"/>
            <a:ext cx="6629400" cy="2514600"/>
          </a:xfrm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</a:rPr>
              <a:t>Ciąża JKDO.</a:t>
            </a:r>
            <a:br>
              <a:rPr lang="pl-PL" b="1" dirty="0" smtClean="0">
                <a:solidFill>
                  <a:srgbClr val="FFFF00"/>
                </a:solidFill>
              </a:rPr>
            </a:br>
            <a:r>
              <a:rPr lang="pl-PL" b="1" dirty="0" smtClean="0">
                <a:solidFill>
                  <a:srgbClr val="FFFF00"/>
                </a:solidFill>
              </a:rPr>
              <a:t/>
            </a:r>
            <a:br>
              <a:rPr lang="pl-PL" b="1" dirty="0" smtClean="0">
                <a:solidFill>
                  <a:srgbClr val="FFFF00"/>
                </a:solidFill>
              </a:rPr>
            </a:br>
            <a:r>
              <a:rPr lang="pl-PL" sz="2800" b="1" dirty="0" smtClean="0">
                <a:solidFill>
                  <a:srgbClr val="FFFF00"/>
                </a:solidFill>
              </a:rPr>
              <a:t>Równomierny i nierównomierny podział łożyska pomiędzy bliźnięta. </a:t>
            </a:r>
            <a:endParaRPr lang="pl-PL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9692" r="53681" b="7667"/>
          <a:stretch/>
        </p:blipFill>
        <p:spPr bwMode="auto">
          <a:xfrm>
            <a:off x="88900" y="-1"/>
            <a:ext cx="4673600" cy="68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644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52224" y="3484147"/>
            <a:ext cx="8964612" cy="3081754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pl-PL" sz="3600" b="1" i="1" dirty="0">
                <a:solidFill>
                  <a:srgbClr val="FFFF00"/>
                </a:solidFill>
              </a:rPr>
              <a:t>Pośród par bliźniąt urodzonych              z rozbieżnymi masami ciała, nieprawidłowy przyczep pępowiny stwierdzany był częściej po stronie mniejszego </a:t>
            </a:r>
            <a:r>
              <a:rPr lang="pl-PL" sz="3600" b="1" i="1" dirty="0" smtClean="0">
                <a:solidFill>
                  <a:srgbClr val="FFFF00"/>
                </a:solidFill>
              </a:rPr>
              <a:t>z </a:t>
            </a:r>
            <a:r>
              <a:rPr lang="pl-PL" sz="3600" b="1" i="1" dirty="0">
                <a:solidFill>
                  <a:srgbClr val="FFFF00"/>
                </a:solidFill>
              </a:rPr>
              <a:t>noworodków.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7" y="0"/>
            <a:ext cx="4487333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" y="2476500"/>
            <a:ext cx="11988800" cy="3937000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pl-PL" sz="2900" b="1" dirty="0" smtClean="0">
                <a:solidFill>
                  <a:srgbClr val="FFFF00"/>
                </a:solidFill>
              </a:rPr>
              <a:t>Rozwój </a:t>
            </a:r>
            <a:r>
              <a:rPr lang="pl-PL" sz="2900" b="1" dirty="0">
                <a:solidFill>
                  <a:srgbClr val="FFFF00"/>
                </a:solidFill>
              </a:rPr>
              <a:t>płodu </a:t>
            </a:r>
            <a:r>
              <a:rPr lang="pl-PL" sz="2900" b="1" dirty="0" smtClean="0">
                <a:solidFill>
                  <a:srgbClr val="FFFF00"/>
                </a:solidFill>
              </a:rPr>
              <a:t>już od samego początku jest ustalony przez genetyczny </a:t>
            </a:r>
            <a:r>
              <a:rPr lang="pl-PL" sz="2900" b="1" dirty="0">
                <a:solidFill>
                  <a:srgbClr val="FFFF00"/>
                </a:solidFill>
              </a:rPr>
              <a:t>potencjał </a:t>
            </a:r>
            <a:r>
              <a:rPr lang="pl-PL" sz="2900" b="1" dirty="0" smtClean="0">
                <a:solidFill>
                  <a:srgbClr val="FFFF00"/>
                </a:solidFill>
              </a:rPr>
              <a:t>wzrastania.</a:t>
            </a:r>
          </a:p>
          <a:p>
            <a:r>
              <a:rPr lang="pl-PL" sz="2900" b="1" dirty="0" smtClean="0">
                <a:solidFill>
                  <a:srgbClr val="FFFF00"/>
                </a:solidFill>
              </a:rPr>
              <a:t>W późniejszym okresie może być on modulowany przez czynniki </a:t>
            </a:r>
            <a:r>
              <a:rPr lang="pl-PL" sz="2900" b="1" dirty="0">
                <a:solidFill>
                  <a:srgbClr val="FFFF00"/>
                </a:solidFill>
              </a:rPr>
              <a:t>matczyne, płodowe, łożyskowe i </a:t>
            </a:r>
            <a:r>
              <a:rPr lang="pl-PL" sz="2900" b="1" dirty="0" smtClean="0">
                <a:solidFill>
                  <a:srgbClr val="FFFF00"/>
                </a:solidFill>
              </a:rPr>
              <a:t>środowiskowe.</a:t>
            </a:r>
          </a:p>
          <a:p>
            <a:r>
              <a:rPr lang="pl-PL" sz="2900" b="1" dirty="0" smtClean="0">
                <a:solidFill>
                  <a:srgbClr val="FFFF00"/>
                </a:solidFill>
              </a:rPr>
              <a:t>Ograniczenie </a:t>
            </a:r>
            <a:r>
              <a:rPr lang="pl-PL" sz="2900" b="1" dirty="0">
                <a:solidFill>
                  <a:srgbClr val="FFFF00"/>
                </a:solidFill>
              </a:rPr>
              <a:t>realizacji </a:t>
            </a:r>
            <a:r>
              <a:rPr lang="pl-PL" sz="2900" b="1" dirty="0" smtClean="0">
                <a:solidFill>
                  <a:srgbClr val="FFFF00"/>
                </a:solidFill>
              </a:rPr>
              <a:t>pierwotnego potencjału wzrastania może doprowadzić </a:t>
            </a:r>
            <a:r>
              <a:rPr lang="pl-PL" sz="2900" b="1" dirty="0">
                <a:solidFill>
                  <a:srgbClr val="FFFF00"/>
                </a:solidFill>
              </a:rPr>
              <a:t>do szeregu </a:t>
            </a:r>
            <a:r>
              <a:rPr lang="pl-PL" sz="2900" b="1" dirty="0" smtClean="0">
                <a:solidFill>
                  <a:srgbClr val="FFFF00"/>
                </a:solidFill>
              </a:rPr>
              <a:t>powikłań okołoporodowych </a:t>
            </a:r>
            <a:br>
              <a:rPr lang="pl-PL" sz="2900" b="1" dirty="0" smtClean="0">
                <a:solidFill>
                  <a:srgbClr val="FFFF00"/>
                </a:solidFill>
              </a:rPr>
            </a:br>
            <a:r>
              <a:rPr lang="pl-PL" sz="2900" b="1" dirty="0" smtClean="0">
                <a:solidFill>
                  <a:srgbClr val="FFFF00"/>
                </a:solidFill>
              </a:rPr>
              <a:t>i poporodowych, </a:t>
            </a:r>
            <a:r>
              <a:rPr lang="pl-PL" sz="2900" b="1" dirty="0">
                <a:solidFill>
                  <a:srgbClr val="FFFF00"/>
                </a:solidFill>
              </a:rPr>
              <a:t>począwszy od </a:t>
            </a:r>
            <a:r>
              <a:rPr lang="pl-PL" sz="2900" b="1" dirty="0" smtClean="0">
                <a:solidFill>
                  <a:srgbClr val="FFFF00"/>
                </a:solidFill>
              </a:rPr>
              <a:t>zgonu wewnątrzmacicznego płodu do </a:t>
            </a:r>
            <a:r>
              <a:rPr lang="pl-PL" sz="2900" b="1" dirty="0" err="1" smtClean="0">
                <a:solidFill>
                  <a:srgbClr val="FFFF00"/>
                </a:solidFill>
              </a:rPr>
              <a:t>hipotrofii</a:t>
            </a:r>
            <a:r>
              <a:rPr lang="pl-PL" sz="2900" b="1" dirty="0" smtClean="0">
                <a:solidFill>
                  <a:srgbClr val="FFFF00"/>
                </a:solidFill>
              </a:rPr>
              <a:t> i przewlekłych chorób </a:t>
            </a:r>
            <a:r>
              <a:rPr lang="pl-PL" sz="2900" b="1" dirty="0">
                <a:solidFill>
                  <a:srgbClr val="FFFF00"/>
                </a:solidFill>
              </a:rPr>
              <a:t>w wieku </a:t>
            </a:r>
            <a:r>
              <a:rPr lang="pl-PL" sz="2900" b="1" dirty="0" smtClean="0">
                <a:solidFill>
                  <a:srgbClr val="FFFF00"/>
                </a:solidFill>
              </a:rPr>
              <a:t>dorosłym.</a:t>
            </a:r>
            <a:endParaRPr lang="pl-PL" sz="2900" b="1" dirty="0">
              <a:solidFill>
                <a:srgbClr val="FFFF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818" y="128267"/>
            <a:ext cx="1735964" cy="23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300" y="1244600"/>
            <a:ext cx="11544300" cy="5308600"/>
          </a:xfrm>
        </p:spPr>
        <p:txBody>
          <a:bodyPr>
            <a:normAutofit/>
          </a:bodyPr>
          <a:lstStyle/>
          <a:p>
            <a:r>
              <a:rPr lang="pl-PL" b="1" dirty="0" smtClean="0"/>
              <a:t>Największe ryzyko IUGR dotyczyło  bliźniąt JK </a:t>
            </a:r>
            <a:r>
              <a:rPr lang="pl-PL" b="1" dirty="0"/>
              <a:t>z przyczepem marginalnym lub </a:t>
            </a:r>
            <a:r>
              <a:rPr lang="pl-PL" b="1" dirty="0" smtClean="0"/>
              <a:t>błoniastym (50%). </a:t>
            </a:r>
          </a:p>
          <a:p>
            <a:r>
              <a:rPr lang="pl-PL" b="1" dirty="0" smtClean="0"/>
              <a:t>Kiedy </a:t>
            </a:r>
            <a:r>
              <a:rPr lang="pl-PL" b="1" dirty="0"/>
              <a:t>jeden przyczep pępowiny był </a:t>
            </a:r>
            <a:r>
              <a:rPr lang="pl-PL" b="1" dirty="0" smtClean="0"/>
              <a:t>centralny, </a:t>
            </a:r>
            <a:r>
              <a:rPr lang="pl-PL" b="1" dirty="0"/>
              <a:t>a drugi </a:t>
            </a:r>
            <a:r>
              <a:rPr lang="pl-PL" b="1" dirty="0" smtClean="0"/>
              <a:t>marginalny </a:t>
            </a:r>
            <a:r>
              <a:rPr lang="pl-PL" b="1" dirty="0"/>
              <a:t>lub </a:t>
            </a:r>
            <a:r>
              <a:rPr lang="pl-PL" b="1" dirty="0" smtClean="0"/>
              <a:t>błoniasty </a:t>
            </a:r>
            <a:r>
              <a:rPr lang="pl-PL" b="1" dirty="0"/>
              <a:t>33% par bliźniąt miało </a:t>
            </a:r>
            <a:r>
              <a:rPr lang="pl-PL" b="1" dirty="0" smtClean="0"/>
              <a:t>rozbieżną &gt; </a:t>
            </a:r>
            <a:r>
              <a:rPr lang="pl-PL" b="1" dirty="0"/>
              <a:t>20</a:t>
            </a:r>
            <a:r>
              <a:rPr lang="pl-PL" b="1" dirty="0" smtClean="0"/>
              <a:t>% masę urodzeniową. </a:t>
            </a:r>
            <a:endParaRPr lang="pl-PL" b="1" dirty="0"/>
          </a:p>
          <a:p>
            <a:r>
              <a:rPr lang="pl-PL" b="1" dirty="0" smtClean="0"/>
              <a:t>Uznanie </a:t>
            </a:r>
            <a:r>
              <a:rPr lang="pl-PL" b="1" dirty="0"/>
              <a:t>nie centralnego przyczepu pępowiny jako mającego związek z </a:t>
            </a:r>
            <a:r>
              <a:rPr lang="pl-PL" b="1" dirty="0" err="1"/>
              <a:t>hipotrofią</a:t>
            </a:r>
            <a:r>
              <a:rPr lang="pl-PL" b="1" dirty="0"/>
              <a:t> i rozbieżnym wzrastaniem </a:t>
            </a:r>
            <a:r>
              <a:rPr lang="pl-PL" b="1" dirty="0" smtClean="0"/>
              <a:t>pozwoli </a:t>
            </a:r>
            <a:r>
              <a:rPr lang="pl-PL" b="1" dirty="0"/>
              <a:t>uznać ten parametr </a:t>
            </a:r>
            <a:r>
              <a:rPr lang="pl-PL" b="1" dirty="0" smtClean="0"/>
              <a:t>za </a:t>
            </a:r>
            <a:r>
              <a:rPr lang="pl-PL" b="1" dirty="0"/>
              <a:t>wczesny </a:t>
            </a:r>
            <a:r>
              <a:rPr lang="pl-PL" b="1" dirty="0" smtClean="0"/>
              <a:t>ultrasonograficzny marker późniejszego nierównomiernego </a:t>
            </a:r>
            <a:r>
              <a:rPr lang="pl-PL" b="1" dirty="0"/>
              <a:t>wzrastania bliźniąt.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876549" y="170934"/>
            <a:ext cx="2733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>
                <a:solidFill>
                  <a:srgbClr val="FFFF00"/>
                </a:solidFill>
              </a:rPr>
              <a:t>UWAGA !</a:t>
            </a:r>
          </a:p>
        </p:txBody>
      </p:sp>
    </p:spTree>
    <p:extLst>
      <p:ext uri="{BB962C8B-B14F-4D97-AF65-F5344CB8AC3E}">
        <p14:creationId xmlns:p14="http://schemas.microsoft.com/office/powerpoint/2010/main" val="526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368"/>
            <a:ext cx="5854701" cy="1431925"/>
          </a:xfrm>
        </p:spPr>
        <p:txBody>
          <a:bodyPr/>
          <a:lstStyle/>
          <a:p>
            <a:pPr algn="ctr"/>
            <a:r>
              <a:rPr lang="pl-PL" b="1" dirty="0"/>
              <a:t>Błoniasty</a:t>
            </a:r>
            <a:br>
              <a:rPr lang="pl-PL" b="1" dirty="0"/>
            </a:br>
            <a:r>
              <a:rPr lang="pl-PL" b="1" dirty="0"/>
              <a:t>przyczep pępowiny</a:t>
            </a:r>
          </a:p>
        </p:txBody>
      </p:sp>
      <p:pic>
        <p:nvPicPr>
          <p:cNvPr id="2488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4" t="22998" r="6667" b="7034"/>
          <a:stretch>
            <a:fillRect/>
          </a:stretch>
        </p:blipFill>
        <p:spPr bwMode="auto">
          <a:xfrm>
            <a:off x="0" y="2156561"/>
            <a:ext cx="3361591" cy="456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3559940" y="4308533"/>
            <a:ext cx="3239411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JK - 18%</a:t>
            </a:r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3559940" y="2286794"/>
            <a:ext cx="3239411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DK – 6%</a:t>
            </a:r>
          </a:p>
        </p:txBody>
      </p:sp>
      <p:pic>
        <p:nvPicPr>
          <p:cNvPr id="24884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0"/>
            <a:ext cx="5116739" cy="68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228600"/>
            <a:ext cx="8991600" cy="754064"/>
          </a:xfrm>
          <a:noFill/>
        </p:spPr>
        <p:txBody>
          <a:bodyPr/>
          <a:lstStyle/>
          <a:p>
            <a:pPr eaLnBrk="1" hangingPunct="1"/>
            <a:r>
              <a:rPr lang="pl-PL" altLang="pl-PL" sz="5400" b="1" dirty="0">
                <a:solidFill>
                  <a:srgbClr val="FFFF00"/>
                </a:solidFill>
              </a:rPr>
              <a:t>Rozbieżne wzrastanie</a:t>
            </a:r>
            <a:endParaRPr lang="en-US" altLang="pl-PL" sz="5400" b="1" dirty="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333500" y="1270000"/>
            <a:ext cx="9804400" cy="3924300"/>
          </a:xfrm>
          <a:noFill/>
          <a:ln w="571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pl-PL" altLang="pl-PL" sz="4800" b="1" u="sng" dirty="0" smtClean="0">
              <a:solidFill>
                <a:srgbClr val="FFC000"/>
              </a:solidFill>
            </a:endParaRPr>
          </a:p>
          <a:p>
            <a:pPr algn="ctr" eaLnBrk="1" hangingPunct="1">
              <a:buFontTx/>
              <a:buNone/>
            </a:pPr>
            <a:r>
              <a:rPr lang="pl-PL" altLang="pl-PL" sz="4800" b="1" u="sng" dirty="0" smtClean="0">
                <a:solidFill>
                  <a:srgbClr val="FFC000"/>
                </a:solidFill>
              </a:rPr>
              <a:t>Definicja</a:t>
            </a:r>
            <a:endParaRPr lang="pl-PL" altLang="pl-PL" sz="4800" b="1" u="sng" dirty="0">
              <a:solidFill>
                <a:srgbClr val="FFC000"/>
              </a:solidFill>
            </a:endParaRPr>
          </a:p>
          <a:p>
            <a:pPr eaLnBrk="1" hangingPunct="1">
              <a:buFontTx/>
              <a:buNone/>
            </a:pPr>
            <a:endParaRPr lang="pl-PL" altLang="pl-PL" sz="4800" b="1" u="sng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pl-PL" altLang="pl-PL" sz="2800" dirty="0"/>
          </a:p>
          <a:p>
            <a:pPr eaLnBrk="1" hangingPunct="1">
              <a:buFontTx/>
              <a:buNone/>
            </a:pPr>
            <a:endParaRPr lang="pl-PL" altLang="pl-PL" sz="2800" b="1" u="sng" dirty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pl-PL" altLang="pl-PL" sz="2800" b="1" u="sng" dirty="0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pl-PL" altLang="pl-PL" sz="2800" b="1" u="sng" dirty="0" smtClean="0">
                <a:cs typeface="Times New Roman" panose="02020603050405020304" pitchFamily="18" charset="0"/>
              </a:rPr>
              <a:t>A-B/A </a:t>
            </a:r>
            <a:r>
              <a:rPr lang="pl-PL" altLang="pl-PL" sz="2800" b="1" u="sng" dirty="0">
                <a:cs typeface="Times New Roman" panose="02020603050405020304" pitchFamily="18" charset="0"/>
              </a:rPr>
              <a:t>x 100 = różnica mas ciała w %</a:t>
            </a:r>
            <a:endParaRPr lang="en-US" altLang="pl-PL" sz="2800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1884362" y="3359150"/>
            <a:ext cx="25923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pl-PL" alt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łagodna</a:t>
            </a:r>
            <a:endParaRPr lang="pl-PL" alt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>
              <a:defRPr/>
            </a:pPr>
            <a:r>
              <a:rPr lang="pl-PL" alt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&lt; 15%</a:t>
            </a: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4681127" y="3430588"/>
            <a:ext cx="2781300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pl-PL" alt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umiarkowana</a:t>
            </a:r>
            <a:endParaRPr lang="pl-PL" alt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>
              <a:defRPr/>
            </a:pPr>
            <a:r>
              <a:rPr lang="pl-PL" alt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15%-25%</a:t>
            </a: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7772400" y="3568700"/>
            <a:ext cx="2959099" cy="123031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 eaLnBrk="1" hangingPunct="1">
              <a:defRPr/>
            </a:pPr>
            <a:r>
              <a:rPr lang="pl-PL" alt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ciężka </a:t>
            </a:r>
            <a:endParaRPr lang="pl-PL" altLang="pl-PL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1" algn="ctr" eaLnBrk="1" hangingPunct="1">
              <a:defRPr/>
            </a:pPr>
            <a:r>
              <a:rPr lang="pl-PL" alt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&gt;</a:t>
            </a:r>
            <a:r>
              <a:rPr lang="pl-PL" alt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25%</a:t>
            </a:r>
          </a:p>
        </p:txBody>
      </p:sp>
      <p:sp>
        <p:nvSpPr>
          <p:cNvPr id="2" name="Prostokąt 1"/>
          <p:cNvSpPr/>
          <p:nvPr/>
        </p:nvSpPr>
        <p:spPr>
          <a:xfrm>
            <a:off x="3394354" y="6076434"/>
            <a:ext cx="5405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b="1" dirty="0" smtClean="0">
                <a:solidFill>
                  <a:srgbClr val="FFFF00"/>
                </a:solidFill>
              </a:rPr>
              <a:t>np. 2000g – 1000g/2000g x 100 = 50%</a:t>
            </a:r>
            <a:endParaRPr lang="pl-PL" altLang="pl-PL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7500" y="825500"/>
            <a:ext cx="11303000" cy="1511300"/>
          </a:xfrm>
        </p:spPr>
        <p:txBody>
          <a:bodyPr/>
          <a:lstStyle/>
          <a:p>
            <a:r>
              <a:rPr lang="pl-PL" sz="3600" b="1" dirty="0" smtClean="0">
                <a:solidFill>
                  <a:srgbClr val="FFFF00"/>
                </a:solidFill>
              </a:rPr>
              <a:t>Częstość występowania rozbieżności mas ciała</a:t>
            </a:r>
            <a:endParaRPr lang="pl-PL" sz="3600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600" y="2736850"/>
            <a:ext cx="10972800" cy="2324100"/>
          </a:xfrm>
        </p:spPr>
        <p:txBody>
          <a:bodyPr/>
          <a:lstStyle/>
          <a:p>
            <a:r>
              <a:rPr lang="pl-PL" b="1" dirty="0" smtClean="0"/>
              <a:t>&lt; </a:t>
            </a:r>
            <a:r>
              <a:rPr lang="pl-PL" b="1" dirty="0"/>
              <a:t>15% (postać łagodna</a:t>
            </a:r>
            <a:r>
              <a:rPr lang="pl-PL" b="1" dirty="0" smtClean="0"/>
              <a:t>)  - 75</a:t>
            </a:r>
            <a:r>
              <a:rPr lang="pl-PL" b="1" dirty="0"/>
              <a:t>% par </a:t>
            </a:r>
            <a:r>
              <a:rPr lang="pl-PL" b="1" dirty="0" smtClean="0"/>
              <a:t>bliźniąt, </a:t>
            </a:r>
          </a:p>
          <a:p>
            <a:r>
              <a:rPr lang="pl-PL" b="1" dirty="0"/>
              <a:t>15 a 30% (umiarkowana</a:t>
            </a:r>
            <a:r>
              <a:rPr lang="pl-PL" b="1" dirty="0" smtClean="0"/>
              <a:t>) - 20</a:t>
            </a:r>
            <a:r>
              <a:rPr lang="pl-PL" b="1" dirty="0"/>
              <a:t>% </a:t>
            </a:r>
            <a:r>
              <a:rPr lang="pl-PL" b="1" dirty="0" smtClean="0"/>
              <a:t>par bliźniąt,</a:t>
            </a:r>
          </a:p>
          <a:p>
            <a:r>
              <a:rPr lang="pl-PL" b="1" dirty="0" smtClean="0">
                <a:solidFill>
                  <a:srgbClr val="FFC000"/>
                </a:solidFill>
              </a:rPr>
              <a:t>&gt; </a:t>
            </a:r>
            <a:r>
              <a:rPr lang="pl-PL" b="1" dirty="0">
                <a:solidFill>
                  <a:srgbClr val="FFC000"/>
                </a:solidFill>
              </a:rPr>
              <a:t>30% (ciężka</a:t>
            </a:r>
            <a:r>
              <a:rPr lang="pl-PL" b="1" dirty="0" smtClean="0">
                <a:solidFill>
                  <a:srgbClr val="FFC000"/>
                </a:solidFill>
              </a:rPr>
              <a:t>) - 5</a:t>
            </a:r>
            <a:r>
              <a:rPr lang="pl-PL" b="1" dirty="0">
                <a:solidFill>
                  <a:srgbClr val="FFC000"/>
                </a:solidFill>
              </a:rPr>
              <a:t>% </a:t>
            </a:r>
            <a:r>
              <a:rPr lang="pl-PL" b="1" dirty="0" smtClean="0">
                <a:solidFill>
                  <a:srgbClr val="FFC000"/>
                </a:solidFill>
              </a:rPr>
              <a:t>par </a:t>
            </a:r>
            <a:r>
              <a:rPr lang="pl-PL" b="1" dirty="0">
                <a:solidFill>
                  <a:srgbClr val="FFC000"/>
                </a:solidFill>
              </a:rPr>
              <a:t>bliźniąt </a:t>
            </a:r>
            <a:r>
              <a:rPr lang="pl-PL" b="1" dirty="0" smtClean="0">
                <a:solidFill>
                  <a:srgbClr val="FFC000"/>
                </a:solidFill>
              </a:rPr>
              <a:t>(</a:t>
            </a:r>
            <a:r>
              <a:rPr lang="pl-PL" b="1" dirty="0">
                <a:solidFill>
                  <a:srgbClr val="FFC000"/>
                </a:solidFill>
              </a:rPr>
              <a:t>30 </a:t>
            </a:r>
            <a:r>
              <a:rPr lang="pl-PL" b="1" dirty="0" smtClean="0">
                <a:solidFill>
                  <a:srgbClr val="FFC000"/>
                </a:solidFill>
              </a:rPr>
              <a:t>- </a:t>
            </a:r>
            <a:r>
              <a:rPr lang="pl-PL" b="1" dirty="0">
                <a:solidFill>
                  <a:srgbClr val="FFC000"/>
                </a:solidFill>
              </a:rPr>
              <a:t>39</a:t>
            </a:r>
            <a:r>
              <a:rPr lang="pl-PL" b="1" dirty="0" smtClean="0">
                <a:solidFill>
                  <a:srgbClr val="FFC000"/>
                </a:solidFill>
              </a:rPr>
              <a:t>% - 3,4%; &gt; 40% - 1,8%.) 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613400" y="6070600"/>
            <a:ext cx="622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Kingdom </a:t>
            </a:r>
            <a:r>
              <a:rPr lang="en-US" b="1" dirty="0" smtClean="0"/>
              <a:t>JC,</a:t>
            </a:r>
            <a:r>
              <a:rPr lang="pl-PL" b="1" dirty="0" smtClean="0"/>
              <a:t> et al. </a:t>
            </a:r>
            <a:r>
              <a:rPr lang="en-US" b="1" dirty="0" err="1" smtClean="0"/>
              <a:t>Prenat</a:t>
            </a:r>
            <a:r>
              <a:rPr lang="en-US" b="1" dirty="0"/>
              <a:t>. </a:t>
            </a:r>
            <a:r>
              <a:rPr lang="en-US" b="1" dirty="0" err="1"/>
              <a:t>Diagn</a:t>
            </a:r>
            <a:r>
              <a:rPr lang="en-US" b="1" dirty="0"/>
              <a:t>., 2005, 25: </a:t>
            </a:r>
            <a:r>
              <a:rPr lang="en-US" b="1" dirty="0" smtClean="0"/>
              <a:t>759.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3407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304801"/>
            <a:ext cx="10541000" cy="1431925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l-PL" altLang="pl-PL" sz="4000" b="1" dirty="0">
                <a:solidFill>
                  <a:srgbClr val="FFFF00"/>
                </a:solidFill>
              </a:rPr>
              <a:t>Wzrastanie wewnątrzmaciczne bliźniąt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916113"/>
            <a:ext cx="8229600" cy="4495800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sz="4400" b="1">
                <a:solidFill>
                  <a:srgbClr val="FF9900"/>
                </a:solidFill>
              </a:rPr>
              <a:t>Rozbieżność</a:t>
            </a:r>
          </a:p>
          <a:p>
            <a:pPr algn="ctr" eaLnBrk="1" hangingPunct="1">
              <a:buFontTx/>
              <a:buNone/>
            </a:pPr>
            <a:r>
              <a:rPr lang="pl-PL" altLang="pl-PL" sz="4400" b="1">
                <a:solidFill>
                  <a:srgbClr val="FF9900"/>
                </a:solidFill>
              </a:rPr>
              <a:t>EFW &gt; 25% lub AC &gt; 25mm</a:t>
            </a:r>
          </a:p>
          <a:p>
            <a:pPr algn="ctr" eaLnBrk="1" hangingPunct="1">
              <a:buFontTx/>
              <a:buNone/>
            </a:pPr>
            <a:endParaRPr lang="pl-PL" altLang="pl-PL" sz="4000" b="1">
              <a:solidFill>
                <a:srgbClr val="FF9900"/>
              </a:solidFill>
            </a:endParaRPr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2711450" y="4005263"/>
            <a:ext cx="7200900" cy="2303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l-PL" alt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Wzmożony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l-PL" alt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nadzór</a:t>
            </a:r>
            <a:endParaRPr lang="pl-PL" altLang="pl-PL" sz="5400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 smtClean="0">
                <a:solidFill>
                  <a:srgbClr val="FFFF00"/>
                </a:solidFill>
              </a:rPr>
              <a:t>UWAGA!!!</a:t>
            </a:r>
            <a:endParaRPr lang="pl-PL" sz="5400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108200"/>
            <a:ext cx="10972800" cy="2705100"/>
          </a:xfrm>
        </p:spPr>
        <p:txBody>
          <a:bodyPr/>
          <a:lstStyle/>
          <a:p>
            <a:r>
              <a:rPr lang="pl-PL" sz="3600" b="1" dirty="0" smtClean="0"/>
              <a:t>U </a:t>
            </a:r>
            <a:r>
              <a:rPr lang="pl-PL" sz="3600" b="1" dirty="0">
                <a:solidFill>
                  <a:srgbClr val="FFFF00"/>
                </a:solidFill>
              </a:rPr>
              <a:t>bliźniąt JK </a:t>
            </a:r>
            <a:r>
              <a:rPr lang="pl-PL" sz="3600" b="1" dirty="0"/>
              <a:t>rozbieżność wzrastania </a:t>
            </a:r>
            <a:r>
              <a:rPr lang="pl-PL" sz="3600" b="1" dirty="0">
                <a:solidFill>
                  <a:srgbClr val="FFFF00"/>
                </a:solidFill>
              </a:rPr>
              <a:t>&gt; 15% </a:t>
            </a:r>
            <a:r>
              <a:rPr lang="pl-PL" sz="3600" b="1" dirty="0"/>
              <a:t>stwarza takie samo ryzyko wystąpienia powikłań okołoporodowych jak rozbieżność masy ciała </a:t>
            </a:r>
            <a:r>
              <a:rPr lang="pl-PL" sz="3600" b="1" dirty="0">
                <a:solidFill>
                  <a:srgbClr val="FFFF00"/>
                </a:solidFill>
              </a:rPr>
              <a:t>&gt; 30% </a:t>
            </a:r>
            <a:r>
              <a:rPr lang="pl-PL" sz="3600" b="1" dirty="0"/>
              <a:t>u </a:t>
            </a:r>
            <a:r>
              <a:rPr lang="pl-PL" sz="3600" b="1" dirty="0">
                <a:solidFill>
                  <a:srgbClr val="FFFF00"/>
                </a:solidFill>
              </a:rPr>
              <a:t>bliźniąt DK</a:t>
            </a:r>
            <a:r>
              <a:rPr lang="pl-PL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8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200" y="1350415"/>
            <a:ext cx="3797300" cy="1431925"/>
          </a:xfrm>
        </p:spPr>
        <p:txBody>
          <a:bodyPr/>
          <a:lstStyle/>
          <a:p>
            <a:r>
              <a:rPr lang="pl-PL" b="1" dirty="0">
                <a:solidFill>
                  <a:srgbClr val="FFC000"/>
                </a:solidFill>
              </a:rPr>
              <a:t>Rokowanie</a:t>
            </a:r>
            <a:r>
              <a:rPr lang="pl-PL" b="1" dirty="0" smtClean="0">
                <a:solidFill>
                  <a:srgbClr val="FFC000"/>
                </a:solidFill>
              </a:rPr>
              <a:t>: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7634" y="2749004"/>
            <a:ext cx="10058400" cy="3681960"/>
          </a:xfrm>
        </p:spPr>
        <p:txBody>
          <a:bodyPr/>
          <a:lstStyle/>
          <a:p>
            <a:r>
              <a:rPr lang="pl-PL" b="1" u="sng" dirty="0" smtClean="0"/>
              <a:t>Ciąże </a:t>
            </a:r>
            <a:r>
              <a:rPr lang="pl-PL" b="1" u="sng" dirty="0"/>
              <a:t>bliźniacze DK:</a:t>
            </a:r>
          </a:p>
          <a:p>
            <a:pPr lvl="1"/>
            <a:r>
              <a:rPr lang="pl-PL" b="1" dirty="0" smtClean="0">
                <a:solidFill>
                  <a:srgbClr val="FFFF00"/>
                </a:solidFill>
              </a:rPr>
              <a:t> Zgon </a:t>
            </a:r>
            <a:r>
              <a:rPr lang="pl-PL" b="1" dirty="0">
                <a:solidFill>
                  <a:srgbClr val="FFFF00"/>
                </a:solidFill>
              </a:rPr>
              <a:t>okołoporodowy płodów jest o 40%-80% </a:t>
            </a:r>
            <a:r>
              <a:rPr lang="pl-PL" b="1" dirty="0" smtClean="0">
                <a:solidFill>
                  <a:srgbClr val="FFFF00"/>
                </a:solidFill>
              </a:rPr>
              <a:t>częstszy </a:t>
            </a:r>
            <a:r>
              <a:rPr lang="pl-PL" b="1" dirty="0">
                <a:solidFill>
                  <a:srgbClr val="FFFF00"/>
                </a:solidFill>
              </a:rPr>
              <a:t>u różniących się masami ciała powyżej 25%, niż poniżej 10%.</a:t>
            </a:r>
          </a:p>
          <a:p>
            <a:r>
              <a:rPr lang="pl-PL" b="1" u="sng" dirty="0"/>
              <a:t>Ciąże bliźniacze JK (rozbieżność &gt;20%)</a:t>
            </a:r>
          </a:p>
          <a:p>
            <a:pPr lvl="1"/>
            <a:r>
              <a:rPr lang="pl-PL" b="1" dirty="0">
                <a:solidFill>
                  <a:srgbClr val="FFFF00"/>
                </a:solidFill>
              </a:rPr>
              <a:t>zgon obu </a:t>
            </a:r>
            <a:r>
              <a:rPr lang="pl-PL" b="1" dirty="0" smtClean="0">
                <a:solidFill>
                  <a:srgbClr val="FFFF00"/>
                </a:solidFill>
              </a:rPr>
              <a:t>płodów    - </a:t>
            </a:r>
            <a:r>
              <a:rPr lang="pl-PL" b="1" dirty="0">
                <a:solidFill>
                  <a:srgbClr val="FFFF00"/>
                </a:solidFill>
              </a:rPr>
              <a:t>25%</a:t>
            </a:r>
          </a:p>
          <a:p>
            <a:pPr lvl="1"/>
            <a:r>
              <a:rPr lang="pl-PL" b="1" dirty="0" smtClean="0">
                <a:solidFill>
                  <a:srgbClr val="FFFF00"/>
                </a:solidFill>
              </a:rPr>
              <a:t>zgon </a:t>
            </a:r>
            <a:r>
              <a:rPr lang="pl-PL" b="1" dirty="0">
                <a:solidFill>
                  <a:srgbClr val="FFFF00"/>
                </a:solidFill>
              </a:rPr>
              <a:t>płodu z </a:t>
            </a:r>
            <a:r>
              <a:rPr lang="pl-PL" b="1" dirty="0" smtClean="0">
                <a:solidFill>
                  <a:srgbClr val="FFFF00"/>
                </a:solidFill>
              </a:rPr>
              <a:t>IUGR  - 35</a:t>
            </a:r>
            <a:r>
              <a:rPr lang="pl-PL" b="1" dirty="0">
                <a:solidFill>
                  <a:srgbClr val="FFFF00"/>
                </a:solidFill>
              </a:rPr>
              <a:t>%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21" y="0"/>
            <a:ext cx="4221479" cy="3225800"/>
          </a:xfrm>
          <a:prstGeom prst="rect">
            <a:avLst/>
          </a:prstGeom>
        </p:spPr>
      </p:pic>
      <p:sp>
        <p:nvSpPr>
          <p:cNvPr id="5" name="Prostokąt 3"/>
          <p:cNvSpPr>
            <a:spLocks noChangeArrowheads="1"/>
          </p:cNvSpPr>
          <p:nvPr/>
        </p:nvSpPr>
        <p:spPr bwMode="auto">
          <a:xfrm>
            <a:off x="5862693" y="6430964"/>
            <a:ext cx="5653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D’Antonio</a:t>
            </a:r>
            <a:r>
              <a:rPr lang="pl-PL" altLang="pl-PL" sz="1600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F, et al. </a:t>
            </a:r>
            <a:r>
              <a:rPr lang="pl-PL" altLang="pl-PL" sz="1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Ultrasound</a:t>
            </a:r>
            <a:r>
              <a:rPr lang="pl-PL" altLang="pl-PL" sz="1600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altLang="pl-PL" sz="1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Obstet</a:t>
            </a:r>
            <a:r>
              <a:rPr lang="pl-PL" altLang="pl-PL" sz="1600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altLang="pl-PL" sz="1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Gynecol</a:t>
            </a:r>
            <a:r>
              <a:rPr lang="pl-PL" altLang="pl-PL" sz="1600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2013;41:632–6.</a:t>
            </a:r>
          </a:p>
        </p:txBody>
      </p:sp>
    </p:spTree>
    <p:extLst>
      <p:ext uri="{BB962C8B-B14F-4D97-AF65-F5344CB8AC3E}">
        <p14:creationId xmlns:p14="http://schemas.microsoft.com/office/powerpoint/2010/main" val="25180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rostokąt 2"/>
          <p:cNvSpPr>
            <a:spLocks noChangeArrowheads="1"/>
          </p:cNvSpPr>
          <p:nvPr/>
        </p:nvSpPr>
        <p:spPr bwMode="auto">
          <a:xfrm>
            <a:off x="1631950" y="4487863"/>
            <a:ext cx="8782050" cy="18161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Okołoporodowa umieralność płodów i noworodków </a:t>
            </a:r>
            <a:br>
              <a:rPr lang="pl-PL" altLang="pl-PL" sz="28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pl-PL" sz="28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z ciąż jednopłodowych zaczyna istotnie wzrastać po </a:t>
            </a:r>
            <a:br>
              <a:rPr lang="pl-PL" altLang="pl-PL" sz="28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pl-PL" sz="28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42 tyg. ciąży, podczas gdy okołoporodowa umieralność bliźniąt zaczyna istotnie wzrastać po 37 tygodniu ciąży.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1951" y="304801"/>
            <a:ext cx="8926513" cy="1431925"/>
          </a:xfrm>
          <a:solidFill>
            <a:srgbClr val="7030A0"/>
          </a:solidFill>
        </p:spPr>
        <p:txBody>
          <a:bodyPr/>
          <a:lstStyle/>
          <a:p>
            <a:pPr algn="ctr">
              <a:defRPr/>
            </a:pPr>
            <a:r>
              <a:rPr lang="pl-PL" sz="4000" dirty="0">
                <a:solidFill>
                  <a:srgbClr val="FFFF00"/>
                </a:solidFill>
              </a:rPr>
              <a:t>Termin </a:t>
            </a:r>
            <a:r>
              <a:rPr lang="pl-PL" sz="4000" dirty="0" smtClean="0">
                <a:solidFill>
                  <a:srgbClr val="FFFF00"/>
                </a:solidFill>
              </a:rPr>
              <a:t>porodu</a:t>
            </a:r>
            <a:endParaRPr lang="pl-PL" sz="40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03389" y="1989138"/>
            <a:ext cx="8855075" cy="2087562"/>
          </a:xfrm>
        </p:spPr>
        <p:txBody>
          <a:bodyPr/>
          <a:lstStyle/>
          <a:p>
            <a:pPr>
              <a:defRPr/>
            </a:pPr>
            <a:r>
              <a:rPr lang="pl-PL" altLang="pl-PL" b="1" dirty="0" smtClean="0">
                <a:solidFill>
                  <a:srgbClr val="FFFFFF"/>
                </a:solidFill>
                <a:latin typeface="Times New Roman" pitchFamily="18" charset="0"/>
              </a:rPr>
              <a:t>Poród </a:t>
            </a:r>
            <a:r>
              <a:rPr lang="pl-PL" altLang="pl-PL" b="1" dirty="0">
                <a:solidFill>
                  <a:srgbClr val="FFFFFF"/>
                </a:solidFill>
                <a:latin typeface="Times New Roman" pitchFamily="18" charset="0"/>
              </a:rPr>
              <a:t>bliźniąt powinien być podjęty wówczas kiedy ryzyko zgonu wewnątrzmacicznego jest większe niż korzyści wynikające z przedłużania czasu trwania ciąży. </a:t>
            </a:r>
          </a:p>
        </p:txBody>
      </p:sp>
    </p:spTree>
    <p:extLst>
      <p:ext uri="{BB962C8B-B14F-4D97-AF65-F5344CB8AC3E}">
        <p14:creationId xmlns:p14="http://schemas.microsoft.com/office/powerpoint/2010/main" val="18688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rostokąt 2"/>
          <p:cNvSpPr>
            <a:spLocks noChangeArrowheads="1"/>
          </p:cNvSpPr>
          <p:nvPr/>
        </p:nvSpPr>
        <p:spPr bwMode="auto">
          <a:xfrm>
            <a:off x="304800" y="3536327"/>
            <a:ext cx="11468100" cy="181588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FFFFFF"/>
                </a:solidFill>
                <a:cs typeface="Tahoma" panose="020B0604030504040204" pitchFamily="34" charset="0"/>
              </a:rPr>
              <a:t>W przypadkach rozbieżnego </a:t>
            </a:r>
            <a:r>
              <a:rPr lang="pl-PL" altLang="pl-PL" sz="2800" b="1" dirty="0" smtClean="0">
                <a:solidFill>
                  <a:srgbClr val="FFFFFF"/>
                </a:solidFill>
                <a:cs typeface="Tahoma" panose="020B0604030504040204" pitchFamily="34" charset="0"/>
              </a:rPr>
              <a:t>wzrastania, dobrostanu płodów lub anomalii </a:t>
            </a:r>
            <a:r>
              <a:rPr lang="pl-PL" altLang="pl-PL" sz="2800" b="1" dirty="0">
                <a:solidFill>
                  <a:srgbClr val="FFFFFF"/>
                </a:solidFill>
                <a:cs typeface="Tahoma" panose="020B0604030504040204" pitchFamily="34" charset="0"/>
              </a:rPr>
              <a:t>rozwojowych, termin porodu powinien uwzględniać przede wszystkim rokowanie </a:t>
            </a:r>
            <a:r>
              <a:rPr lang="pl-PL" altLang="pl-PL" sz="2800" b="1" dirty="0" smtClean="0">
                <a:solidFill>
                  <a:srgbClr val="FFFFFF"/>
                </a:solidFill>
                <a:cs typeface="Tahoma" panose="020B0604030504040204" pitchFamily="34" charset="0"/>
              </a:rPr>
              <a:t>co </a:t>
            </a:r>
            <a:r>
              <a:rPr lang="pl-PL" altLang="pl-PL" sz="2800" b="1" dirty="0">
                <a:solidFill>
                  <a:srgbClr val="FFFFFF"/>
                </a:solidFill>
                <a:cs typeface="Tahoma" panose="020B0604030504040204" pitchFamily="34" charset="0"/>
              </a:rPr>
              <a:t>do przeżycia </a:t>
            </a:r>
            <a:r>
              <a:rPr lang="pl-PL" altLang="pl-PL" sz="2800" b="1" dirty="0" smtClean="0">
                <a:solidFill>
                  <a:srgbClr val="FFFFFF"/>
                </a:solidFill>
                <a:cs typeface="Tahoma" panose="020B0604030504040204" pitchFamily="34" charset="0"/>
              </a:rPr>
              <a:t/>
            </a:r>
            <a:br>
              <a:rPr lang="pl-PL" altLang="pl-PL" sz="2800" b="1" dirty="0" smtClean="0">
                <a:solidFill>
                  <a:srgbClr val="FFFFFF"/>
                </a:solidFill>
                <a:cs typeface="Tahoma" panose="020B0604030504040204" pitchFamily="34" charset="0"/>
              </a:rPr>
            </a:br>
            <a:r>
              <a:rPr lang="pl-PL" altLang="pl-PL" sz="2800" b="1" dirty="0" smtClean="0">
                <a:solidFill>
                  <a:srgbClr val="FFFFFF"/>
                </a:solidFill>
                <a:cs typeface="Tahoma" panose="020B0604030504040204" pitchFamily="34" charset="0"/>
              </a:rPr>
              <a:t>i </a:t>
            </a:r>
            <a:r>
              <a:rPr lang="pl-PL" altLang="pl-PL" sz="2800" b="1" dirty="0">
                <a:solidFill>
                  <a:srgbClr val="FFFFFF"/>
                </a:solidFill>
                <a:cs typeface="Tahoma" panose="020B0604030504040204" pitchFamily="34" charset="0"/>
              </a:rPr>
              <a:t>prawidłowego rozwoju zdrowszego </a:t>
            </a:r>
            <a:r>
              <a:rPr lang="pl-PL" altLang="pl-PL" sz="2800" b="1" dirty="0" smtClean="0">
                <a:solidFill>
                  <a:srgbClr val="FFFFFF"/>
                </a:solidFill>
                <a:cs typeface="Tahoma" panose="020B0604030504040204" pitchFamily="34" charset="0"/>
              </a:rPr>
              <a:t>z </a:t>
            </a:r>
            <a:r>
              <a:rPr lang="pl-PL" altLang="pl-PL" sz="2800" b="1" dirty="0">
                <a:solidFill>
                  <a:srgbClr val="FFFFFF"/>
                </a:solidFill>
                <a:cs typeface="Tahoma" panose="020B0604030504040204" pitchFamily="34" charset="0"/>
              </a:rPr>
              <a:t>bliźniąt.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89313" y="1187451"/>
            <a:ext cx="4513262" cy="1008063"/>
          </a:xfrm>
          <a:solidFill>
            <a:srgbClr val="7030A0"/>
          </a:solidFill>
        </p:spPr>
        <p:txBody>
          <a:bodyPr/>
          <a:lstStyle/>
          <a:p>
            <a:pPr algn="ctr">
              <a:defRPr/>
            </a:pPr>
            <a:r>
              <a:rPr lang="pl-PL" dirty="0" smtClean="0">
                <a:solidFill>
                  <a:srgbClr val="FFFF00"/>
                </a:solidFill>
              </a:rPr>
              <a:t>UWAGA !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63492" name="Prostokąt 3"/>
          <p:cNvSpPr>
            <a:spLocks noChangeArrowheads="1"/>
          </p:cNvSpPr>
          <p:nvPr/>
        </p:nvSpPr>
        <p:spPr bwMode="auto">
          <a:xfrm>
            <a:off x="6456363" y="6308726"/>
            <a:ext cx="3930650" cy="3397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pl-PL" sz="1600" b="1">
                <a:solidFill>
                  <a:srgbClr val="FFFFFF"/>
                </a:solidFill>
                <a:cs typeface="Arial" panose="020B0604020202020204" pitchFamily="34" charset="0"/>
              </a:rPr>
              <a:t>Dias T, Akolekar R</a:t>
            </a:r>
            <a:r>
              <a:rPr lang="pl-PL" altLang="pl-PL" sz="1600" b="1">
                <a:solidFill>
                  <a:srgbClr val="FFFFFF"/>
                </a:solidFill>
                <a:cs typeface="Arial" panose="020B0604020202020204" pitchFamily="34" charset="0"/>
              </a:rPr>
              <a:t>. </a:t>
            </a:r>
            <a:r>
              <a:rPr lang="en-US" altLang="pl-PL" sz="1600" b="1">
                <a:solidFill>
                  <a:srgbClr val="FFFFFF"/>
                </a:solidFill>
                <a:cs typeface="Arial" panose="020B0604020202020204" pitchFamily="34" charset="0"/>
              </a:rPr>
              <a:t>2014;28:319.</a:t>
            </a:r>
          </a:p>
        </p:txBody>
      </p:sp>
    </p:spTree>
    <p:extLst>
      <p:ext uri="{BB962C8B-B14F-4D97-AF65-F5344CB8AC3E}">
        <p14:creationId xmlns:p14="http://schemas.microsoft.com/office/powerpoint/2010/main" val="26927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Rozbieżne wzrastanie</a:t>
            </a:r>
            <a:r>
              <a:rPr lang="en-US" sz="4000"/>
              <a:t> </a:t>
            </a:r>
            <a:r>
              <a:rPr lang="pl-PL" sz="4000"/>
              <a:t/>
            </a:r>
            <a:br>
              <a:rPr lang="pl-PL" sz="4000"/>
            </a:br>
            <a:r>
              <a:rPr lang="pl-PL" sz="4000"/>
              <a:t>Ciąża DK</a:t>
            </a:r>
            <a:endParaRPr lang="en-US" sz="400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981200"/>
            <a:ext cx="11404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800" b="1" dirty="0"/>
              <a:t>Stopień rozbieżności </a:t>
            </a:r>
            <a:r>
              <a:rPr lang="pl-PL" sz="2800" b="1" dirty="0" smtClean="0"/>
              <a:t>&gt; 25%  </a:t>
            </a:r>
            <a:br>
              <a:rPr lang="pl-PL" sz="2800" b="1" dirty="0" smtClean="0"/>
            </a:br>
            <a:r>
              <a:rPr lang="pl-PL" sz="2800" b="1" dirty="0" smtClean="0"/>
              <a:t>konieczna </a:t>
            </a:r>
            <a:r>
              <a:rPr lang="pl-PL" sz="2800" b="1" dirty="0"/>
              <a:t>ocena dobrostanu płodu (płodów</a:t>
            </a:r>
            <a:r>
              <a:rPr lang="pl-PL" sz="2800" b="1" dirty="0" smtClean="0"/>
              <a:t>):</a:t>
            </a:r>
            <a:endParaRPr lang="en-US" sz="2800" b="1" dirty="0"/>
          </a:p>
          <a:p>
            <a:pPr lvl="1">
              <a:lnSpc>
                <a:spcPct val="80000"/>
              </a:lnSpc>
            </a:pPr>
            <a:r>
              <a:rPr lang="pl-PL" sz="2400" b="1" dirty="0"/>
              <a:t>KTG</a:t>
            </a:r>
          </a:p>
          <a:p>
            <a:pPr lvl="1">
              <a:lnSpc>
                <a:spcPct val="80000"/>
              </a:lnSpc>
            </a:pPr>
            <a:r>
              <a:rPr lang="pl-PL" sz="2400" b="1" dirty="0"/>
              <a:t>AFI</a:t>
            </a:r>
          </a:p>
          <a:p>
            <a:pPr lvl="1">
              <a:lnSpc>
                <a:spcPct val="80000"/>
              </a:lnSpc>
            </a:pPr>
            <a:r>
              <a:rPr lang="pl-PL" sz="2400" b="1" dirty="0"/>
              <a:t>Badanie przepływów m. Dopplera</a:t>
            </a:r>
          </a:p>
          <a:p>
            <a:pPr lvl="1">
              <a:lnSpc>
                <a:spcPct val="80000"/>
              </a:lnSpc>
            </a:pPr>
            <a:r>
              <a:rPr lang="pl-PL" sz="2400" b="1" dirty="0"/>
              <a:t>Profil biofizyczny</a:t>
            </a:r>
            <a:endParaRPr lang="en-US" sz="2400" b="1" dirty="0"/>
          </a:p>
          <a:p>
            <a:pPr>
              <a:lnSpc>
                <a:spcPct val="80000"/>
              </a:lnSpc>
            </a:pPr>
            <a:r>
              <a:rPr lang="pl-PL" sz="2800" b="1" dirty="0"/>
              <a:t>Brak wskazań do zakończenia ciąży jedynie w oparciu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o </a:t>
            </a:r>
            <a:r>
              <a:rPr lang="pl-PL" sz="2800" b="1" dirty="0"/>
              <a:t>stopień </a:t>
            </a:r>
            <a:r>
              <a:rPr lang="pl-PL" sz="2800" b="1" dirty="0" smtClean="0"/>
              <a:t>rozbieżności.</a:t>
            </a:r>
            <a:endParaRPr lang="en-US" sz="2800" b="1" dirty="0"/>
          </a:p>
          <a:p>
            <a:pPr>
              <a:lnSpc>
                <a:spcPct val="80000"/>
              </a:lnSpc>
            </a:pPr>
            <a:r>
              <a:rPr lang="pl-PL" sz="2800" b="1" dirty="0"/>
              <a:t>Jeśli wskazaniem do porodu jest wyłącznie stopień rozbieżności należy rozważyć ocenę dojrzałości płuc </a:t>
            </a:r>
            <a:r>
              <a:rPr lang="pl-PL" sz="2800" b="1" dirty="0" smtClean="0"/>
              <a:t>płodów.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37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199" y="682627"/>
            <a:ext cx="11595099" cy="1431925"/>
          </a:xfrm>
          <a:solidFill>
            <a:srgbClr val="7030A0"/>
          </a:solidFill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rgbClr val="FFFF00"/>
                </a:solidFill>
              </a:rPr>
              <a:t>Wzrastanie wewnątrzmaciczne bliźniąt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400" y="2352677"/>
            <a:ext cx="11391899" cy="3717924"/>
          </a:xfrm>
        </p:spPr>
        <p:txBody>
          <a:bodyPr/>
          <a:lstStyle/>
          <a:p>
            <a:pPr>
              <a:defRPr/>
            </a:pPr>
            <a:r>
              <a:rPr lang="pl-PL" b="1" dirty="0" smtClean="0"/>
              <a:t>Niezależnie od kosmówkowości, bliźnięta wzrastają  w tym samym tempie, co płody pojedyncze, do </a:t>
            </a:r>
            <a:br>
              <a:rPr lang="pl-PL" b="1" dirty="0" smtClean="0"/>
            </a:br>
            <a:r>
              <a:rPr lang="pl-PL" b="1" dirty="0" smtClean="0"/>
              <a:t>32 tygodnia, a następnie tempo wzrastania ulega spowolnieniu. W 42 tygodniu różnica &gt;900 g.</a:t>
            </a:r>
          </a:p>
          <a:p>
            <a:pPr>
              <a:defRPr/>
            </a:pPr>
            <a:r>
              <a:rPr lang="pl-PL" b="1" dirty="0"/>
              <a:t>Po 40 tygodniu ciąży masa urodzeniowa  bliźniąt DK nadal rośnie, zaś bliźniąt JK zmniejsza się (w 42 tygodniu różnica wynosi ponad 300 g). </a:t>
            </a:r>
          </a:p>
        </p:txBody>
      </p:sp>
      <p:sp>
        <p:nvSpPr>
          <p:cNvPr id="48132" name="Prostokąt 3"/>
          <p:cNvSpPr>
            <a:spLocks noChangeArrowheads="1"/>
          </p:cNvSpPr>
          <p:nvPr/>
        </p:nvSpPr>
        <p:spPr bwMode="auto">
          <a:xfrm>
            <a:off x="6311901" y="6308726"/>
            <a:ext cx="4068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pl-PL" sz="14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Kingdom JC,</a:t>
            </a:r>
            <a:r>
              <a:rPr lang="pl-PL" altLang="pl-PL" sz="14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et al</a:t>
            </a:r>
            <a:r>
              <a:rPr lang="en-US" altLang="pl-PL" sz="14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Prenat Diagn 2005;25:759–65.</a:t>
            </a:r>
            <a:endParaRPr lang="pl-PL" altLang="pl-PL" sz="14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/>
              <a:t>Rozbieżne wzrastanie</a:t>
            </a:r>
            <a:r>
              <a:rPr lang="en-US" sz="4000"/>
              <a:t> </a:t>
            </a:r>
            <a:r>
              <a:rPr lang="pl-PL" sz="4000"/>
              <a:t/>
            </a:r>
            <a:br>
              <a:rPr lang="pl-PL" sz="4000"/>
            </a:br>
            <a:r>
              <a:rPr lang="pl-PL" sz="4000"/>
              <a:t>Ciąża DK</a:t>
            </a:r>
            <a:endParaRPr lang="en-US" sz="400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2362200"/>
            <a:ext cx="10909300" cy="3759200"/>
          </a:xfrm>
        </p:spPr>
        <p:txBody>
          <a:bodyPr/>
          <a:lstStyle/>
          <a:p>
            <a:r>
              <a:rPr lang="pl-PL" sz="2800" b="1" dirty="0"/>
              <a:t>Optymalnie – przeżycie obu bliźniąt</a:t>
            </a:r>
            <a:endParaRPr lang="en-US" sz="2800" b="1" dirty="0"/>
          </a:p>
          <a:p>
            <a:r>
              <a:rPr lang="pl-PL" sz="2800" b="1" dirty="0"/>
              <a:t>Jedno z bliźniąt brak przepływu w </a:t>
            </a:r>
            <a:r>
              <a:rPr lang="pl-PL" sz="2800" b="1" dirty="0" smtClean="0"/>
              <a:t>rozkurczu w UA</a:t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/>
              <a:t>28-32 tygodniu ciąży</a:t>
            </a:r>
            <a:r>
              <a:rPr lang="en-US" sz="2800" b="1" dirty="0"/>
              <a:t> </a:t>
            </a:r>
          </a:p>
          <a:p>
            <a:pPr lvl="1"/>
            <a:r>
              <a:rPr lang="pl-PL" sz="2400" b="1" dirty="0"/>
              <a:t>Profil biofizyczny 6/8 jest OK, jeśli AFI i MCA jest </a:t>
            </a:r>
            <a:r>
              <a:rPr lang="pl-PL" sz="2400" b="1" dirty="0" smtClean="0"/>
              <a:t>OK to </a:t>
            </a:r>
            <a:r>
              <a:rPr lang="pl-PL" sz="2400" b="1" dirty="0" err="1" smtClean="0"/>
              <a:t>usg</a:t>
            </a:r>
            <a:r>
              <a:rPr lang="pl-PL" sz="2400" b="1" dirty="0" smtClean="0"/>
              <a:t> </a:t>
            </a:r>
            <a:r>
              <a:rPr lang="pl-PL" sz="2400" b="1" dirty="0"/>
              <a:t>co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1 tydzień </a:t>
            </a:r>
            <a:r>
              <a:rPr lang="pl-PL" sz="2400" b="1" dirty="0"/>
              <a:t>(Doppler w tętnicy pępowinowej, </a:t>
            </a:r>
            <a:r>
              <a:rPr lang="pl-PL" sz="2400" b="1" dirty="0" smtClean="0"/>
              <a:t>MCA i AFI)</a:t>
            </a:r>
            <a:endParaRPr lang="en-US" sz="2400" b="1" dirty="0"/>
          </a:p>
          <a:p>
            <a:pPr lvl="1"/>
            <a:r>
              <a:rPr lang="pl-PL" sz="2400" b="1" dirty="0"/>
              <a:t>Jeśli AFI jest niskie, odwrócony EDF lub nieprawidłowy MCA należy wykonać ocenę przepływu żylnego i </a:t>
            </a:r>
            <a:r>
              <a:rPr lang="pl-PL" sz="2400" b="1" dirty="0" smtClean="0"/>
              <a:t>NST.</a:t>
            </a:r>
            <a:endParaRPr lang="en-US" sz="2400" b="1" dirty="0"/>
          </a:p>
          <a:p>
            <a:pPr lvl="1"/>
            <a:r>
              <a:rPr lang="pl-PL" sz="2400" b="1" dirty="0"/>
              <a:t>Poród po podaniu </a:t>
            </a:r>
            <a:r>
              <a:rPr lang="pl-PL" sz="2400" b="1" dirty="0" smtClean="0"/>
              <a:t>kortykosterydów.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80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292101"/>
            <a:ext cx="10058400" cy="1431925"/>
          </a:xfrm>
        </p:spPr>
        <p:txBody>
          <a:bodyPr/>
          <a:lstStyle/>
          <a:p>
            <a:r>
              <a:rPr lang="pl-PL" sz="4000"/>
              <a:t>Rozbieżne wzrastanie</a:t>
            </a:r>
            <a:r>
              <a:rPr lang="en-US" sz="4000"/>
              <a:t> </a:t>
            </a:r>
            <a:r>
              <a:rPr lang="pl-PL" sz="4000"/>
              <a:t/>
            </a:r>
            <a:br>
              <a:rPr lang="pl-PL" sz="4000"/>
            </a:br>
            <a:r>
              <a:rPr lang="pl-PL" sz="4000"/>
              <a:t>Ciąża JK</a:t>
            </a:r>
            <a:endParaRPr lang="en-US" sz="400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736600" y="2463800"/>
            <a:ext cx="10744200" cy="4114800"/>
          </a:xfrm>
        </p:spPr>
        <p:txBody>
          <a:bodyPr/>
          <a:lstStyle/>
          <a:p>
            <a:r>
              <a:rPr lang="pl-PL" sz="2800" b="1" dirty="0"/>
              <a:t>Jeśli nie TTTS</a:t>
            </a:r>
            <a:endParaRPr lang="en-US" sz="2800" b="1" dirty="0"/>
          </a:p>
          <a:p>
            <a:pPr lvl="1"/>
            <a:r>
              <a:rPr lang="pl-PL" sz="2400" b="1" dirty="0" err="1"/>
              <a:t>Usg</a:t>
            </a:r>
            <a:r>
              <a:rPr lang="pl-PL" sz="2400" b="1" dirty="0"/>
              <a:t> poszukiwanie anastomoz A-A</a:t>
            </a:r>
            <a:endParaRPr lang="en-US" sz="2400" b="1" dirty="0"/>
          </a:p>
          <a:p>
            <a:pPr lvl="1"/>
            <a:r>
              <a:rPr lang="pl-PL" sz="2400" b="1" dirty="0"/>
              <a:t>Jeśli </a:t>
            </a:r>
            <a:r>
              <a:rPr lang="pl-PL" sz="2400" b="1" dirty="0" smtClean="0"/>
              <a:t>są obecne</a:t>
            </a:r>
            <a:r>
              <a:rPr lang="pl-PL" sz="2400" b="1" dirty="0"/>
              <a:t>; intensywne monitorowanie</a:t>
            </a:r>
            <a:endParaRPr lang="en-US" sz="2400" b="1" dirty="0"/>
          </a:p>
          <a:p>
            <a:pPr lvl="2"/>
            <a:r>
              <a:rPr lang="pl-PL" sz="2000" b="1" dirty="0"/>
              <a:t>Hospitalizacja i NST 2x dziennie</a:t>
            </a:r>
            <a:endParaRPr lang="en-US" sz="2000" b="1" dirty="0"/>
          </a:p>
          <a:p>
            <a:pPr lvl="2"/>
            <a:r>
              <a:rPr lang="pl-PL" sz="2000" b="1" dirty="0"/>
              <a:t>Rozważyć poród w 32 tygodniu</a:t>
            </a:r>
            <a:endParaRPr lang="en-US" sz="2000" b="1" dirty="0"/>
          </a:p>
          <a:p>
            <a:pPr lvl="1"/>
            <a:r>
              <a:rPr lang="pl-PL" sz="2400" b="1" dirty="0"/>
              <a:t>Jeśli nieobecne; postępowanie takie jak w ciążach DK</a:t>
            </a:r>
            <a:endParaRPr lang="en-US" sz="2400" b="1" dirty="0"/>
          </a:p>
          <a:p>
            <a:r>
              <a:rPr lang="pl-PL" sz="2800" b="1" dirty="0"/>
              <a:t>TTTS</a:t>
            </a:r>
            <a:endParaRPr lang="en-US" sz="2800" b="1" dirty="0"/>
          </a:p>
          <a:p>
            <a:pPr lvl="1"/>
            <a:r>
              <a:rPr lang="pl-PL" sz="2400" b="1" dirty="0"/>
              <a:t>Ocena dobrostanu płodów</a:t>
            </a:r>
          </a:p>
          <a:p>
            <a:pPr lvl="1"/>
            <a:r>
              <a:rPr lang="pl-PL" sz="2400" b="1" dirty="0"/>
              <a:t>Laserowa ablacja połączeń </a:t>
            </a:r>
            <a:r>
              <a:rPr lang="pl-PL" sz="2400" b="1" dirty="0" smtClean="0"/>
              <a:t>naczyniowych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1557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7899" y="304801"/>
            <a:ext cx="8591770" cy="1431925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Postępowanie zachowawcze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900" y="1917700"/>
            <a:ext cx="11658600" cy="4660900"/>
          </a:xfrm>
        </p:spPr>
        <p:txBody>
          <a:bodyPr>
            <a:normAutofit/>
          </a:bodyPr>
          <a:lstStyle/>
          <a:p>
            <a:r>
              <a:rPr lang="pl-PL" sz="2800" b="1" dirty="0"/>
              <a:t>Bezpieczeństwo postępowania zachowawczego może  być łatwo wdrożone w ciąży DK ponieważ zgon wewnątrzmaciczny bliźnięcia z IUGR  stwarza minimalne ryzyko zgonu lub powikłań neurologicznych u przeżywającego zdrowego współbliźniaka. </a:t>
            </a:r>
            <a:endParaRPr lang="pl-PL" sz="2800" b="1" dirty="0" smtClean="0"/>
          </a:p>
          <a:p>
            <a:r>
              <a:rPr lang="pl-PL" sz="2800" b="1" dirty="0" smtClean="0"/>
              <a:t>Natomiast </a:t>
            </a:r>
            <a:r>
              <a:rPr lang="pl-PL" sz="2800" b="1" dirty="0"/>
              <a:t>zgon jednego z płodów w ciąży JK powoduje zgon drugiego lub jego ciężkie neurologiczne uszkodzenie w ponad 40% </a:t>
            </a:r>
            <a:r>
              <a:rPr lang="pl-PL" sz="2800" b="1" dirty="0" smtClean="0"/>
              <a:t>przypadków (z </a:t>
            </a:r>
            <a:r>
              <a:rPr lang="pl-PL" sz="2800" b="1" dirty="0"/>
              <a:t>powodu ostrego </a:t>
            </a:r>
            <a:r>
              <a:rPr lang="pl-PL" sz="2800" b="1" dirty="0" smtClean="0"/>
              <a:t>TTTS). </a:t>
            </a:r>
          </a:p>
          <a:p>
            <a:r>
              <a:rPr lang="pl-PL" sz="2800" b="1" dirty="0" smtClean="0"/>
              <a:t>Zjawisko </a:t>
            </a:r>
            <a:r>
              <a:rPr lang="pl-PL" sz="2800" b="1" dirty="0"/>
              <a:t>to ma konsekwencje dla postępowania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 ciążach JK powikłanych selektywnym IUGR.</a:t>
            </a:r>
          </a:p>
        </p:txBody>
      </p:sp>
    </p:spTree>
    <p:extLst>
      <p:ext uri="{BB962C8B-B14F-4D97-AF65-F5344CB8AC3E}">
        <p14:creationId xmlns:p14="http://schemas.microsoft.com/office/powerpoint/2010/main" val="21300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500" y="304801"/>
            <a:ext cx="11861800" cy="1854199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rgbClr val="FFFF00"/>
                </a:solidFill>
              </a:rPr>
              <a:t>Ciąża bliźniacza </a:t>
            </a:r>
            <a:r>
              <a:rPr lang="pl-PL" sz="3600" dirty="0" smtClean="0">
                <a:solidFill>
                  <a:srgbClr val="FFFF00"/>
                </a:solidFill>
              </a:rPr>
              <a:t>JK &lt;27 </a:t>
            </a:r>
            <a:r>
              <a:rPr lang="pl-PL" sz="3600" dirty="0" err="1" smtClean="0">
                <a:solidFill>
                  <a:srgbClr val="FFFF00"/>
                </a:solidFill>
              </a:rPr>
              <a:t>hbd</a:t>
            </a:r>
            <a:r>
              <a:rPr lang="pl-PL" sz="3600" dirty="0" smtClean="0">
                <a:solidFill>
                  <a:srgbClr val="FFFF00"/>
                </a:solidFill>
              </a:rPr>
              <a:t>.</a:t>
            </a:r>
            <a:r>
              <a:rPr lang="pl-PL" sz="3600" dirty="0">
                <a:solidFill>
                  <a:srgbClr val="FFFF00"/>
                </a:solidFill>
              </a:rPr>
              <a:t/>
            </a:r>
            <a:br>
              <a:rPr lang="pl-PL" sz="3600" dirty="0">
                <a:solidFill>
                  <a:srgbClr val="FFFF00"/>
                </a:solidFill>
              </a:rPr>
            </a:br>
            <a:r>
              <a:rPr lang="pl-PL" sz="3600" dirty="0" smtClean="0">
                <a:solidFill>
                  <a:srgbClr val="FFFF00"/>
                </a:solidFill>
              </a:rPr>
              <a:t>Selektywny </a:t>
            </a:r>
            <a:r>
              <a:rPr lang="pl-PL" sz="3600" dirty="0">
                <a:solidFill>
                  <a:srgbClr val="FFFF00"/>
                </a:solidFill>
              </a:rPr>
              <a:t>IUGR z przetrwałym AREDF w </a:t>
            </a:r>
            <a:r>
              <a:rPr lang="pl-PL" sz="3600" dirty="0" smtClean="0">
                <a:solidFill>
                  <a:srgbClr val="FFFF00"/>
                </a:solidFill>
              </a:rPr>
              <a:t>UA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2100" y="2616200"/>
            <a:ext cx="11760200" cy="4025900"/>
          </a:xfrm>
        </p:spPr>
        <p:txBody>
          <a:bodyPr>
            <a:normAutofit/>
          </a:bodyPr>
          <a:lstStyle/>
          <a:p>
            <a:r>
              <a:rPr lang="pl-PL" b="1" dirty="0" smtClean="0"/>
              <a:t>Ochrona prawidłowo rozwijającego się </a:t>
            </a:r>
            <a:r>
              <a:rPr lang="pl-PL" b="1" dirty="0"/>
              <a:t>płodu </a:t>
            </a:r>
            <a:r>
              <a:rPr lang="pl-PL" b="1" dirty="0" smtClean="0"/>
              <a:t>przed wcześniactwem lub </a:t>
            </a:r>
            <a:r>
              <a:rPr lang="pl-PL" b="1" dirty="0"/>
              <a:t>zgonem </a:t>
            </a:r>
            <a:r>
              <a:rPr lang="pl-PL" b="1" dirty="0" smtClean="0"/>
              <a:t>wewnątrzmacicznym. </a:t>
            </a:r>
          </a:p>
          <a:p>
            <a:r>
              <a:rPr lang="pl-PL" b="1" dirty="0"/>
              <a:t>Postępowanie:</a:t>
            </a:r>
          </a:p>
          <a:p>
            <a:pPr lvl="1"/>
            <a:r>
              <a:rPr lang="pl-PL" b="1" dirty="0"/>
              <a:t>Okluzja naczyń pępowinowych u mniejszego z bliźniąt.</a:t>
            </a:r>
          </a:p>
          <a:p>
            <a:pPr lvl="1"/>
            <a:r>
              <a:rPr lang="pl-PL" b="1" dirty="0"/>
              <a:t>Selektywna </a:t>
            </a:r>
            <a:r>
              <a:rPr lang="pl-PL" b="1" dirty="0" smtClean="0"/>
              <a:t>laserowa fotokoagulacja </a:t>
            </a:r>
            <a:r>
              <a:rPr lang="pl-PL" b="1" dirty="0"/>
              <a:t>naczyń łączących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łożysku</a:t>
            </a:r>
            <a:r>
              <a:rPr lang="pl-PL" b="1" dirty="0" smtClean="0"/>
              <a:t>.</a:t>
            </a:r>
          </a:p>
          <a:p>
            <a:r>
              <a:rPr lang="pl-PL" b="1" dirty="0" smtClean="0"/>
              <a:t>Odsetek </a:t>
            </a:r>
            <a:r>
              <a:rPr lang="pl-PL" b="1" dirty="0"/>
              <a:t>przeżycia większego z </a:t>
            </a:r>
            <a:r>
              <a:rPr lang="pl-PL" b="1" dirty="0" smtClean="0"/>
              <a:t>bliźniąt - 80-90%</a:t>
            </a:r>
          </a:p>
          <a:p>
            <a:pPr marL="457200" lvl="1" indent="0">
              <a:buNone/>
            </a:pP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17665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000" y="304801"/>
            <a:ext cx="11772900" cy="2057399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rgbClr val="FFFF00"/>
                </a:solidFill>
              </a:rPr>
              <a:t>Ciąża bliźniacza JK </a:t>
            </a:r>
            <a:r>
              <a:rPr lang="pl-PL" sz="3600" dirty="0" smtClean="0">
                <a:solidFill>
                  <a:srgbClr val="FFFF00"/>
                </a:solidFill>
              </a:rPr>
              <a:t>28- </a:t>
            </a:r>
            <a:r>
              <a:rPr lang="pl-PL" sz="3600" dirty="0" smtClean="0">
                <a:solidFill>
                  <a:srgbClr val="FFFF00"/>
                </a:solidFill>
              </a:rPr>
              <a:t>32 </a:t>
            </a:r>
            <a:r>
              <a:rPr lang="pl-PL" sz="3600" dirty="0" err="1" smtClean="0">
                <a:solidFill>
                  <a:srgbClr val="FFFF00"/>
                </a:solidFill>
              </a:rPr>
              <a:t>Hbd</a:t>
            </a:r>
            <a:r>
              <a:rPr lang="pl-PL" sz="3600" dirty="0" smtClean="0">
                <a:solidFill>
                  <a:srgbClr val="FFFF00"/>
                </a:solidFill>
              </a:rPr>
              <a:t> </a:t>
            </a:r>
            <a:br>
              <a:rPr lang="pl-PL" sz="3600" dirty="0" smtClean="0">
                <a:solidFill>
                  <a:srgbClr val="FFFF00"/>
                </a:solidFill>
              </a:rPr>
            </a:br>
            <a:r>
              <a:rPr lang="pl-PL" sz="3600" dirty="0" smtClean="0">
                <a:solidFill>
                  <a:srgbClr val="FFFF00"/>
                </a:solidFill>
              </a:rPr>
              <a:t>selektywny </a:t>
            </a:r>
            <a:r>
              <a:rPr lang="pl-PL" sz="3600" dirty="0">
                <a:solidFill>
                  <a:srgbClr val="FFFF00"/>
                </a:solidFill>
              </a:rPr>
              <a:t>IUGR z przetrwałym AREDF w </a:t>
            </a:r>
            <a:r>
              <a:rPr lang="pl-PL" sz="3600" dirty="0" smtClean="0">
                <a:solidFill>
                  <a:srgbClr val="FFFF00"/>
                </a:solidFill>
              </a:rPr>
              <a:t>UA</a:t>
            </a:r>
            <a:br>
              <a:rPr lang="pl-PL" sz="3600" dirty="0" smtClean="0">
                <a:solidFill>
                  <a:srgbClr val="FFFF00"/>
                </a:solidFill>
              </a:rPr>
            </a:br>
            <a:r>
              <a:rPr lang="pl-PL" sz="3600" dirty="0" smtClean="0">
                <a:solidFill>
                  <a:srgbClr val="FFFF00"/>
                </a:solidFill>
              </a:rPr>
              <a:t>Postępowanie zachowawcze </a:t>
            </a:r>
            <a:endParaRPr lang="pl-PL" sz="36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600" y="2679700"/>
            <a:ext cx="11925300" cy="3136900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Przeżycie wewnątrzmaciczne </a:t>
            </a:r>
            <a:r>
              <a:rPr lang="pl-PL" sz="2800" b="1" dirty="0" smtClean="0"/>
              <a:t>&gt;</a:t>
            </a:r>
            <a:r>
              <a:rPr lang="pl-PL" sz="2800" b="1" dirty="0" smtClean="0"/>
              <a:t>32 tygodnia ciąży minimalne.</a:t>
            </a:r>
          </a:p>
          <a:p>
            <a:pPr marL="342900" lvl="1" indent="-342900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pl-PL" b="1" dirty="0" smtClean="0"/>
              <a:t>Średni </a:t>
            </a:r>
            <a:r>
              <a:rPr lang="pl-PL" b="1" dirty="0"/>
              <a:t>wiek ciążowy przy porodzie 28 tygodni. </a:t>
            </a:r>
          </a:p>
          <a:p>
            <a:pPr marL="342900" lvl="1" indent="-342900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pl-PL" b="1" dirty="0"/>
              <a:t>Wewnątrzmaciczny </a:t>
            </a:r>
            <a:r>
              <a:rPr lang="pl-PL" b="1" dirty="0" smtClean="0"/>
              <a:t>zgon bliźniąt </a:t>
            </a:r>
            <a:r>
              <a:rPr lang="pl-PL" b="1" dirty="0"/>
              <a:t>z IUGR </a:t>
            </a:r>
            <a:r>
              <a:rPr lang="pl-PL" b="1" dirty="0" smtClean="0"/>
              <a:t> </a:t>
            </a:r>
            <a:r>
              <a:rPr lang="pl-PL" b="1" dirty="0"/>
              <a:t>- 30</a:t>
            </a:r>
            <a:r>
              <a:rPr lang="pl-PL" b="1" dirty="0" smtClean="0"/>
              <a:t>%</a:t>
            </a:r>
          </a:p>
          <a:p>
            <a:pPr marL="342900" lvl="1" indent="-342900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pl-PL" b="1" dirty="0" smtClean="0"/>
              <a:t>Prawidłowych </a:t>
            </a:r>
            <a:r>
              <a:rPr lang="pl-PL" b="1" dirty="0" err="1" smtClean="0"/>
              <a:t>współbliźniąt</a:t>
            </a:r>
            <a:r>
              <a:rPr lang="pl-PL" b="1" dirty="0" smtClean="0"/>
              <a:t> - 22%</a:t>
            </a:r>
            <a:endParaRPr lang="pl-PL" b="1" dirty="0"/>
          </a:p>
          <a:p>
            <a:r>
              <a:rPr lang="pl-PL" sz="2800" b="1" dirty="0"/>
              <a:t>uszkodzenia mózgu u 15% przeżywających bliźniąt </a:t>
            </a:r>
            <a:r>
              <a:rPr lang="pl-PL" sz="2800" b="1" dirty="0" smtClean="0"/>
              <a:t>z IUGR.</a:t>
            </a:r>
          </a:p>
          <a:p>
            <a:r>
              <a:rPr lang="pl-PL" sz="2800" b="1" dirty="0" smtClean="0"/>
              <a:t>Postępowanie - </a:t>
            </a:r>
            <a:r>
              <a:rPr lang="pl-PL" sz="2800" b="1" dirty="0"/>
              <a:t>jatrogenny poród </a:t>
            </a:r>
            <a:r>
              <a:rPr lang="pl-PL" sz="2800" b="1" dirty="0" smtClean="0"/>
              <a:t>w 28 - 30 </a:t>
            </a:r>
            <a:r>
              <a:rPr lang="pl-PL" sz="2800" b="1" dirty="0"/>
              <a:t>tygodniu </a:t>
            </a:r>
            <a:r>
              <a:rPr lang="pl-PL" sz="2800" b="1" dirty="0" smtClean="0"/>
              <a:t>ciąży.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8219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Ciąża bliźniacza JK i DK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500" y="2933700"/>
            <a:ext cx="11290300" cy="3162300"/>
          </a:xfrm>
        </p:spPr>
        <p:txBody>
          <a:bodyPr/>
          <a:lstStyle/>
          <a:p>
            <a:r>
              <a:rPr lang="pl-PL" b="1" dirty="0"/>
              <a:t>Krytycznie nieprawidłowy wzór przepływu dopplerowskiego w tętnicy i żyle pępowinowej </a:t>
            </a:r>
            <a:r>
              <a:rPr lang="pl-PL" b="1" dirty="0" smtClean="0"/>
              <a:t>lub profilu biofizycznego po </a:t>
            </a:r>
            <a:r>
              <a:rPr lang="pl-PL" b="1" dirty="0"/>
              <a:t>28 tygodniu </a:t>
            </a:r>
            <a:r>
              <a:rPr lang="pl-PL" b="1" dirty="0" smtClean="0"/>
              <a:t>ciąży,</a:t>
            </a:r>
            <a:br>
              <a:rPr lang="pl-PL" b="1" dirty="0" smtClean="0"/>
            </a:br>
            <a:r>
              <a:rPr lang="pl-PL" b="1" dirty="0" smtClean="0"/>
              <a:t> </a:t>
            </a:r>
          </a:p>
          <a:p>
            <a:pPr marL="0" indent="0" algn="ctr">
              <a:buNone/>
            </a:pPr>
            <a:r>
              <a:rPr lang="pl-PL" sz="4000" b="1" u="sng" dirty="0" smtClean="0">
                <a:solidFill>
                  <a:srgbClr val="FFC000"/>
                </a:solidFill>
              </a:rPr>
              <a:t>istnieją wskazania </a:t>
            </a:r>
            <a:r>
              <a:rPr lang="pl-PL" sz="4000" b="1" u="sng" dirty="0">
                <a:solidFill>
                  <a:srgbClr val="FFC000"/>
                </a:solidFill>
              </a:rPr>
              <a:t>do zakończenia </a:t>
            </a:r>
            <a:r>
              <a:rPr lang="pl-PL" sz="4000" b="1" u="sng" dirty="0" smtClean="0">
                <a:solidFill>
                  <a:srgbClr val="FFC000"/>
                </a:solidFill>
              </a:rPr>
              <a:t>ciąży. </a:t>
            </a:r>
            <a:endParaRPr lang="pl-PL" sz="40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638301"/>
            <a:ext cx="11658600" cy="1206499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Przyrost </a:t>
            </a:r>
            <a:r>
              <a:rPr lang="pl-PL" dirty="0">
                <a:solidFill>
                  <a:srgbClr val="FFFF00"/>
                </a:solidFill>
              </a:rPr>
              <a:t>masy </a:t>
            </a:r>
            <a:r>
              <a:rPr lang="pl-PL" dirty="0" smtClean="0">
                <a:solidFill>
                  <a:srgbClr val="FFFF00"/>
                </a:solidFill>
              </a:rPr>
              <a:t>ciała matki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3060700"/>
            <a:ext cx="11798300" cy="3492500"/>
          </a:xfrm>
        </p:spPr>
        <p:txBody>
          <a:bodyPr/>
          <a:lstStyle/>
          <a:p>
            <a:pPr lvl="1"/>
            <a:r>
              <a:rPr lang="pl-PL" b="1" dirty="0"/>
              <a:t>Prawidłowy przyrost masy ciała 20 – 25 kg </a:t>
            </a:r>
            <a:endParaRPr lang="en-US" b="1" dirty="0"/>
          </a:p>
          <a:p>
            <a:pPr lvl="1"/>
            <a:r>
              <a:rPr lang="pl-PL" b="1" dirty="0" smtClean="0"/>
              <a:t>Większy </a:t>
            </a:r>
            <a:r>
              <a:rPr lang="pl-PL" b="1" dirty="0"/>
              <a:t>przyrost jest konieczny </a:t>
            </a:r>
            <a:r>
              <a:rPr lang="pl-PL" b="1" dirty="0" smtClean="0"/>
              <a:t>w </a:t>
            </a:r>
            <a:r>
              <a:rPr lang="pl-PL" b="1" dirty="0"/>
              <a:t>przypadku kobiet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 niedowagą. </a:t>
            </a:r>
            <a:endParaRPr lang="en-US" b="1" dirty="0"/>
          </a:p>
          <a:p>
            <a:pPr lvl="1"/>
            <a:r>
              <a:rPr lang="pl-PL" b="1" dirty="0"/>
              <a:t>Nie jest konieczny u kobiet z </a:t>
            </a:r>
            <a:r>
              <a:rPr lang="pl-PL" b="1" dirty="0" smtClean="0"/>
              <a:t>nadwagą.</a:t>
            </a:r>
            <a:endParaRPr lang="en-US" b="1" dirty="0"/>
          </a:p>
          <a:p>
            <a:pPr lvl="1"/>
            <a:r>
              <a:rPr lang="pl-PL" b="1" dirty="0" smtClean="0"/>
              <a:t>Bardzo ważny </a:t>
            </a:r>
            <a:r>
              <a:rPr lang="pl-PL" b="1" dirty="0"/>
              <a:t>przyrost masy ciała przed 24 </a:t>
            </a:r>
            <a:r>
              <a:rPr lang="pl-PL" b="1" dirty="0" err="1" smtClean="0"/>
              <a:t>Hbd</a:t>
            </a:r>
            <a:r>
              <a:rPr lang="pl-PL" b="1" dirty="0" smtClean="0"/>
              <a:t> </a:t>
            </a:r>
            <a:endParaRPr lang="en-US" b="1" dirty="0"/>
          </a:p>
          <a:p>
            <a:pPr lvl="2"/>
            <a:r>
              <a:rPr lang="pl-PL" b="1" dirty="0"/>
              <a:t>przyrost</a:t>
            </a:r>
            <a:r>
              <a:rPr lang="en-US" b="1" dirty="0"/>
              <a:t> &lt;0.</a:t>
            </a:r>
            <a:r>
              <a:rPr lang="pl-PL" b="1" dirty="0"/>
              <a:t>5 </a:t>
            </a:r>
            <a:r>
              <a:rPr lang="pl-PL" b="1" dirty="0" smtClean="0"/>
              <a:t>kg/tydzień </a:t>
            </a:r>
            <a:r>
              <a:rPr lang="pl-PL" b="1" dirty="0"/>
              <a:t>jest związany z </a:t>
            </a:r>
            <a:r>
              <a:rPr lang="en-US" b="1" dirty="0"/>
              <a:t> IUGR</a:t>
            </a:r>
          </a:p>
          <a:p>
            <a:pPr lvl="2"/>
            <a:r>
              <a:rPr lang="pl-PL" b="1" dirty="0"/>
              <a:t>po</a:t>
            </a:r>
            <a:r>
              <a:rPr lang="en-US" b="1" dirty="0"/>
              <a:t> </a:t>
            </a:r>
            <a:r>
              <a:rPr lang="en-US" b="1" dirty="0" smtClean="0"/>
              <a:t>2</a:t>
            </a:r>
            <a:r>
              <a:rPr lang="pl-PL" b="1" dirty="0" smtClean="0"/>
              <a:t>4</a:t>
            </a:r>
            <a:r>
              <a:rPr lang="en-US" b="1" dirty="0" smtClean="0"/>
              <a:t> </a:t>
            </a:r>
            <a:r>
              <a:rPr lang="pl-PL" b="1" dirty="0"/>
              <a:t>tyg.</a:t>
            </a:r>
            <a:r>
              <a:rPr lang="en-US" b="1" dirty="0"/>
              <a:t> 1.-1.5 </a:t>
            </a:r>
            <a:r>
              <a:rPr lang="pl-PL" b="1" dirty="0"/>
              <a:t>kg</a:t>
            </a:r>
            <a:r>
              <a:rPr lang="en-US" b="1" dirty="0"/>
              <a:t>/</a:t>
            </a:r>
            <a:r>
              <a:rPr lang="pl-PL" b="1" dirty="0" smtClean="0"/>
              <a:t>tydzień.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6155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2138" y="162774"/>
            <a:ext cx="6354762" cy="6342801"/>
          </a:xfrm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498725" y="307975"/>
            <a:ext cx="2808288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Idealny poród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w przyszłości</a:t>
            </a:r>
            <a:endParaRPr lang="pl-PL" sz="3200" b="1" dirty="0">
              <a:solidFill>
                <a:srgbClr val="66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0292" name="WordArt 4"/>
          <p:cNvSpPr>
            <a:spLocks noChangeArrowheads="1" noChangeShapeType="1" noTextEdit="1"/>
          </p:cNvSpPr>
          <p:nvPr/>
        </p:nvSpPr>
        <p:spPr bwMode="auto">
          <a:xfrm>
            <a:off x="1774825" y="2349501"/>
            <a:ext cx="2592388" cy="3744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Dziękuję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za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uwagę</a:t>
            </a:r>
          </a:p>
        </p:txBody>
      </p:sp>
    </p:spTree>
    <p:extLst>
      <p:ext uri="{BB962C8B-B14F-4D97-AF65-F5344CB8AC3E}">
        <p14:creationId xmlns:p14="http://schemas.microsoft.com/office/powerpoint/2010/main" val="28384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100" y="1165225"/>
            <a:ext cx="7842250" cy="1325563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FFFF00"/>
                </a:solidFill>
                <a:latin typeface="+mn-lt"/>
              </a:rPr>
              <a:t>Wzrastanie bliźniąt może </a:t>
            </a:r>
            <a:r>
              <a:rPr lang="pl-PL" sz="4000" b="1" dirty="0" smtClean="0">
                <a:solidFill>
                  <a:srgbClr val="FFFF00"/>
                </a:solidFill>
                <a:latin typeface="+mn-lt"/>
              </a:rPr>
              <a:t>się manifestować na 3 </a:t>
            </a:r>
            <a:r>
              <a:rPr lang="pl-PL" sz="4000" b="1" dirty="0">
                <a:solidFill>
                  <a:srgbClr val="FFFF00"/>
                </a:solidFill>
                <a:latin typeface="+mn-lt"/>
              </a:rPr>
              <a:t>sposoby</a:t>
            </a:r>
            <a:r>
              <a:rPr lang="pl-PL" sz="4000" b="1" dirty="0" smtClean="0">
                <a:solidFill>
                  <a:srgbClr val="FFFF00"/>
                </a:solidFill>
                <a:latin typeface="+mn-lt"/>
              </a:rPr>
              <a:t>:</a:t>
            </a:r>
            <a:endParaRPr lang="pl-PL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100" y="3657600"/>
            <a:ext cx="11671300" cy="2997200"/>
          </a:xfrm>
        </p:spPr>
        <p:txBody>
          <a:bodyPr>
            <a:normAutofit/>
          </a:bodyPr>
          <a:lstStyle/>
          <a:p>
            <a:r>
              <a:rPr lang="pl-PL" b="1" dirty="0" smtClean="0"/>
              <a:t>oba bliźnięta wzrastają prawidłowo,</a:t>
            </a:r>
          </a:p>
          <a:p>
            <a:r>
              <a:rPr lang="pl-PL" b="1" dirty="0" smtClean="0"/>
              <a:t>jedno bliźnię jest za małe dla danego wieku ciążowego, a drugie wzrasta prawidłowo </a:t>
            </a:r>
            <a:br>
              <a:rPr lang="pl-PL" b="1" dirty="0" smtClean="0"/>
            </a:br>
            <a:r>
              <a:rPr lang="pl-PL" b="1" dirty="0" smtClean="0"/>
              <a:t>(tzw. selektywny IUGR), </a:t>
            </a:r>
            <a:endParaRPr lang="pl-PL" b="1" dirty="0"/>
          </a:p>
          <a:p>
            <a:r>
              <a:rPr lang="pl-PL" b="1" dirty="0" smtClean="0"/>
              <a:t>oba bliźnięta są za małe dla </a:t>
            </a:r>
            <a:r>
              <a:rPr lang="pl-PL" b="1" dirty="0"/>
              <a:t>danego wieku </a:t>
            </a:r>
            <a:r>
              <a:rPr lang="pl-PL" b="1" dirty="0" smtClean="0"/>
              <a:t>ciążowego. 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774" y="0"/>
            <a:ext cx="3993226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299" y="1460500"/>
            <a:ext cx="11595099" cy="4793733"/>
          </a:xfrm>
        </p:spPr>
        <p:txBody>
          <a:bodyPr/>
          <a:lstStyle/>
          <a:p>
            <a:r>
              <a:rPr lang="pl-PL" b="1" dirty="0" smtClean="0"/>
              <a:t>Główną </a:t>
            </a:r>
            <a:r>
              <a:rPr lang="pl-PL" b="1" dirty="0"/>
              <a:t>przyczyną </a:t>
            </a:r>
            <a:r>
              <a:rPr lang="pl-PL" b="1" dirty="0" smtClean="0"/>
              <a:t>spowolnienia jest </a:t>
            </a:r>
            <a:r>
              <a:rPr lang="pl-PL" b="1" dirty="0"/>
              <a:t>adaptacja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do zmniejszającej </a:t>
            </a:r>
            <a:r>
              <a:rPr lang="pl-PL" b="1" dirty="0"/>
              <a:t>się przestrzeni </a:t>
            </a:r>
            <a:r>
              <a:rPr lang="pl-PL" b="1" dirty="0" smtClean="0"/>
              <a:t>w </a:t>
            </a:r>
            <a:r>
              <a:rPr lang="pl-PL" b="1" dirty="0"/>
              <a:t>jamie </a:t>
            </a:r>
            <a:r>
              <a:rPr lang="pl-PL" b="1" dirty="0" smtClean="0"/>
              <a:t>macicy </a:t>
            </a:r>
            <a:r>
              <a:rPr lang="pl-PL" b="1" dirty="0"/>
              <a:t>(„</a:t>
            </a:r>
            <a:r>
              <a:rPr lang="pl-PL" b="1" u="sng" dirty="0">
                <a:solidFill>
                  <a:srgbClr val="FFC000"/>
                </a:solidFill>
              </a:rPr>
              <a:t>fizjologiczne ograniczenie </a:t>
            </a:r>
            <a:r>
              <a:rPr lang="pl-PL" b="1" u="sng" dirty="0" smtClean="0">
                <a:solidFill>
                  <a:srgbClr val="FFC000"/>
                </a:solidFill>
              </a:rPr>
              <a:t>wzrastania</a:t>
            </a:r>
            <a:r>
              <a:rPr lang="pl-PL" b="1" dirty="0" smtClean="0"/>
              <a:t>”) oraz nasilająca się niewydolność </a:t>
            </a:r>
            <a:r>
              <a:rPr lang="pl-PL" b="1" dirty="0" err="1"/>
              <a:t>maciczno</a:t>
            </a:r>
            <a:r>
              <a:rPr lang="pl-PL" b="1" dirty="0"/>
              <a:t> </a:t>
            </a:r>
            <a:r>
              <a:rPr lang="pl-PL" b="1" dirty="0" smtClean="0"/>
              <a:t>– łożyskowa (</a:t>
            </a:r>
            <a:r>
              <a:rPr lang="pl-PL" b="1" u="sng" dirty="0" smtClean="0">
                <a:solidFill>
                  <a:srgbClr val="FFC000"/>
                </a:solidFill>
              </a:rPr>
              <a:t>patologiczne ograniczenie wzrastania</a:t>
            </a:r>
            <a:r>
              <a:rPr lang="pl-PL" b="1" dirty="0" smtClean="0"/>
              <a:t>). </a:t>
            </a:r>
            <a:endParaRPr lang="pl-PL" b="1" dirty="0"/>
          </a:p>
          <a:p>
            <a:r>
              <a:rPr lang="pl-PL" b="1" dirty="0"/>
              <a:t>W tej samej masie ciała </a:t>
            </a:r>
            <a:r>
              <a:rPr lang="pl-PL" b="1" dirty="0" smtClean="0"/>
              <a:t>bliźnięta </a:t>
            </a:r>
            <a:r>
              <a:rPr lang="pl-PL" b="1" dirty="0"/>
              <a:t>mają większą szansę przeżycia niż </a:t>
            </a:r>
            <a:r>
              <a:rPr lang="pl-PL" b="1" dirty="0" smtClean="0"/>
              <a:t>płody </a:t>
            </a:r>
            <a:r>
              <a:rPr lang="pl-PL" b="1" dirty="0"/>
              <a:t>z ciąż </a:t>
            </a:r>
            <a:r>
              <a:rPr lang="pl-PL" b="1" dirty="0" smtClean="0"/>
              <a:t>pojedynczych ( mają wyższy wiek ciążowy). </a:t>
            </a:r>
            <a:endParaRPr lang="pl-PL" b="1" dirty="0"/>
          </a:p>
          <a:p>
            <a:r>
              <a:rPr lang="pl-PL" b="1" dirty="0"/>
              <a:t>Potrzebne są dla bliźniąt </a:t>
            </a:r>
            <a:r>
              <a:rPr lang="pl-PL" b="1" dirty="0" smtClean="0"/>
              <a:t>specyficzne siatki centylowe. </a:t>
            </a:r>
            <a:endParaRPr lang="pl-PL" dirty="0" smtClean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41299" y="187327"/>
            <a:ext cx="11595099" cy="1095373"/>
          </a:xfrm>
          <a:solidFill>
            <a:srgbClr val="7030A0"/>
          </a:solidFill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rgbClr val="FFFF00"/>
                </a:solidFill>
              </a:rPr>
              <a:t>Wzrastanie wewnątrzmaciczne bliźniąt</a:t>
            </a:r>
          </a:p>
        </p:txBody>
      </p:sp>
      <p:sp>
        <p:nvSpPr>
          <p:cNvPr id="5" name="Prostokąt 4"/>
          <p:cNvSpPr/>
          <p:nvPr/>
        </p:nvSpPr>
        <p:spPr>
          <a:xfrm>
            <a:off x="9177628" y="6254234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/>
              <a:t>Blickstein</a:t>
            </a:r>
            <a:r>
              <a:rPr lang="pl-PL" b="1" dirty="0" smtClean="0"/>
              <a:t> I. </a:t>
            </a:r>
            <a:r>
              <a:rPr lang="pl-PL" b="1" dirty="0"/>
              <a:t>2002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86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0200" y="1417775"/>
            <a:ext cx="11442700" cy="1782626"/>
          </a:xfr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 smtClean="0"/>
              <a:t>Rozbieżności w masie </a:t>
            </a:r>
            <a:r>
              <a:rPr lang="pl-PL" sz="3200" b="1" dirty="0"/>
              <a:t>ciała </a:t>
            </a:r>
            <a:r>
              <a:rPr lang="pl-PL" b="1" dirty="0" smtClean="0"/>
              <a:t>pomiędzy bliźniętami  </a:t>
            </a:r>
            <a:br>
              <a:rPr lang="pl-PL" b="1" dirty="0" smtClean="0"/>
            </a:br>
            <a:r>
              <a:rPr lang="pl-PL" b="1" dirty="0" smtClean="0"/>
              <a:t>a </a:t>
            </a:r>
            <a:r>
              <a:rPr lang="pl-PL" sz="3200" b="1" dirty="0" smtClean="0"/>
              <a:t>płodami pojedynczymi z niepowikłanych ciąż, </a:t>
            </a:r>
            <a:br>
              <a:rPr lang="pl-PL" sz="3200" b="1" dirty="0" smtClean="0"/>
            </a:br>
            <a:r>
              <a:rPr lang="pl-PL" sz="3200" b="1" dirty="0" smtClean="0"/>
              <a:t>są </a:t>
            </a:r>
            <a:r>
              <a:rPr lang="pl-PL" sz="3200" b="1" dirty="0"/>
              <a:t>uzależnione od masy mniejszego z </a:t>
            </a:r>
            <a:r>
              <a:rPr lang="pl-PL" sz="3200" b="1" dirty="0" smtClean="0"/>
              <a:t>bliźniąt.</a:t>
            </a:r>
          </a:p>
          <a:p>
            <a:pPr marL="0" indent="0">
              <a:buNone/>
            </a:pPr>
            <a:endParaRPr lang="pl-PL" sz="3200" b="1" dirty="0" smtClean="0"/>
          </a:p>
        </p:txBody>
      </p:sp>
      <p:sp>
        <p:nvSpPr>
          <p:cNvPr id="2" name="Prostokąt 1"/>
          <p:cNvSpPr/>
          <p:nvPr/>
        </p:nvSpPr>
        <p:spPr>
          <a:xfrm>
            <a:off x="330200" y="4282440"/>
            <a:ext cx="11442699" cy="15696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3200" b="1" dirty="0"/>
              <a:t>Średnia masa ciała większego z bliźniąt pozostaje zbliżona do masy ciała płodu pojedynczego we wszystkich tygodniach ciąży. </a:t>
            </a:r>
          </a:p>
        </p:txBody>
      </p:sp>
    </p:spTree>
    <p:extLst>
      <p:ext uri="{BB962C8B-B14F-4D97-AF65-F5344CB8AC3E}">
        <p14:creationId xmlns:p14="http://schemas.microsoft.com/office/powerpoint/2010/main" val="26550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300" y="3273425"/>
            <a:ext cx="11620500" cy="3355975"/>
          </a:xfrm>
        </p:spPr>
        <p:txBody>
          <a:bodyPr/>
          <a:lstStyle/>
          <a:p>
            <a:r>
              <a:rPr lang="pl-PL" sz="2800" b="1" dirty="0" smtClean="0"/>
              <a:t>Po </a:t>
            </a:r>
            <a:r>
              <a:rPr lang="pl-PL" sz="2800" b="1" dirty="0"/>
              <a:t>urodzeniu, tempo </a:t>
            </a:r>
            <a:r>
              <a:rPr lang="pl-PL" sz="2800" b="1" dirty="0" smtClean="0"/>
              <a:t>wzrastania bliźniąt </a:t>
            </a:r>
            <a:r>
              <a:rPr lang="pl-PL" sz="2800" b="1" dirty="0"/>
              <a:t>jest </a:t>
            </a:r>
            <a:r>
              <a:rPr lang="pl-PL" sz="2800" b="1" dirty="0" smtClean="0"/>
              <a:t>zwiększone </a:t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/>
              <a:t>porównaniu z </a:t>
            </a:r>
            <a:r>
              <a:rPr lang="pl-PL" sz="2800" b="1" dirty="0" smtClean="0"/>
              <a:t>noworodkami z ciąż pojedynczych. </a:t>
            </a:r>
          </a:p>
          <a:p>
            <a:r>
              <a:rPr lang="pl-PL" sz="2800" b="1" dirty="0" smtClean="0"/>
              <a:t>Zazwyczaj ich masa, długość </a:t>
            </a:r>
            <a:r>
              <a:rPr lang="pl-PL" sz="2800" b="1" dirty="0"/>
              <a:t>i wskaźnik masy ciała (BMI) </a:t>
            </a:r>
            <a:r>
              <a:rPr lang="pl-PL" sz="2800" b="1" dirty="0" smtClean="0"/>
              <a:t>są </a:t>
            </a:r>
            <a:r>
              <a:rPr lang="pl-PL" sz="2800" b="1" dirty="0"/>
              <a:t>mniejsze niż </a:t>
            </a:r>
            <a:r>
              <a:rPr lang="pl-PL" sz="2800" b="1" dirty="0" smtClean="0"/>
              <a:t>urodzonych z ciąż pojedynczych </a:t>
            </a:r>
            <a:r>
              <a:rPr lang="pl-PL" sz="2800" b="1" dirty="0"/>
              <a:t>przez pierwsze 2,5 </a:t>
            </a:r>
            <a:r>
              <a:rPr lang="pl-PL" sz="2800" b="1" dirty="0" smtClean="0"/>
              <a:t>roku </a:t>
            </a:r>
            <a:r>
              <a:rPr lang="pl-PL" sz="2800" b="1" dirty="0"/>
              <a:t>życia, nawet po skorygowaniu dla wieku </a:t>
            </a:r>
            <a:r>
              <a:rPr lang="pl-PL" sz="2800" b="1" dirty="0" smtClean="0"/>
              <a:t>ciążowego. </a:t>
            </a:r>
          </a:p>
          <a:p>
            <a:r>
              <a:rPr lang="pl-PL" sz="2800" b="1" dirty="0" smtClean="0"/>
              <a:t>Dopiero w </a:t>
            </a:r>
            <a:r>
              <a:rPr lang="pl-PL" sz="2800" b="1" dirty="0"/>
              <a:t>wieku czterech lat </a:t>
            </a:r>
            <a:r>
              <a:rPr lang="pl-PL" sz="2800" b="1" dirty="0" smtClean="0"/>
              <a:t>masa ciała, </a:t>
            </a:r>
            <a:r>
              <a:rPr lang="pl-PL" sz="2800" b="1" dirty="0"/>
              <a:t>wzrost i BMI bliźniąt są porównywalne z </a:t>
            </a:r>
            <a:r>
              <a:rPr lang="pl-PL" sz="2800" b="1" dirty="0" smtClean="0"/>
              <a:t>ich </a:t>
            </a:r>
            <a:r>
              <a:rPr lang="pl-PL" sz="2800" b="1" dirty="0"/>
              <a:t>nie bliźniaczym </a:t>
            </a:r>
            <a:r>
              <a:rPr lang="pl-PL" sz="2800" b="1" dirty="0" smtClean="0"/>
              <a:t>rodzeństwem.</a:t>
            </a:r>
            <a:endParaRPr lang="pl-PL" sz="28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0428" cy="32734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1" y="-1"/>
            <a:ext cx="3238500" cy="321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600" y="774700"/>
            <a:ext cx="10998200" cy="962026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UWAGA !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5600" y="1981200"/>
            <a:ext cx="11493500" cy="4495800"/>
          </a:xfrm>
        </p:spPr>
        <p:txBody>
          <a:bodyPr/>
          <a:lstStyle/>
          <a:p>
            <a:r>
              <a:rPr lang="pl-PL" b="1" dirty="0" smtClean="0"/>
              <a:t>Masy </a:t>
            </a:r>
            <a:r>
              <a:rPr lang="pl-PL" b="1" dirty="0"/>
              <a:t>urodzeniowe bliźniąt, które </a:t>
            </a:r>
            <a:r>
              <a:rPr lang="pl-PL" b="1" dirty="0" smtClean="0"/>
              <a:t>urodziły się przed </a:t>
            </a:r>
            <a:r>
              <a:rPr lang="pl-PL" b="1" dirty="0"/>
              <a:t>32 </a:t>
            </a:r>
            <a:r>
              <a:rPr lang="pl-PL" b="1" dirty="0" smtClean="0"/>
              <a:t>tygodniem i zmarły </a:t>
            </a:r>
            <a:r>
              <a:rPr lang="pl-PL" b="1" dirty="0"/>
              <a:t>w wieku </a:t>
            </a:r>
            <a:r>
              <a:rPr lang="pl-PL" b="1" dirty="0" err="1" smtClean="0"/>
              <a:t>neonatalnym</a:t>
            </a:r>
            <a:r>
              <a:rPr lang="pl-PL" b="1" dirty="0" smtClean="0"/>
              <a:t> nie różniły </a:t>
            </a:r>
            <a:r>
              <a:rPr lang="pl-PL" b="1" dirty="0"/>
              <a:t>się od bliźniąt, które </a:t>
            </a:r>
            <a:r>
              <a:rPr lang="pl-PL" b="1" dirty="0" smtClean="0"/>
              <a:t>przeżyły. Różniły się czasem trwania ciąży.</a:t>
            </a:r>
          </a:p>
          <a:p>
            <a:pPr marL="0" indent="0">
              <a:buNone/>
            </a:pPr>
            <a:endParaRPr lang="pl-PL" b="1" dirty="0" smtClean="0"/>
          </a:p>
          <a:p>
            <a:r>
              <a:rPr lang="pl-PL" b="1" dirty="0" smtClean="0">
                <a:solidFill>
                  <a:srgbClr val="FFC000"/>
                </a:solidFill>
              </a:rPr>
              <a:t>Do </a:t>
            </a:r>
            <a:r>
              <a:rPr lang="pl-PL" b="1" dirty="0">
                <a:solidFill>
                  <a:srgbClr val="FFC000"/>
                </a:solidFill>
              </a:rPr>
              <a:t>32 tygodnia ciąży wcześniactwo wydaje się być bardziej istotnym czynnikiem ryzyka dla zgonu </a:t>
            </a:r>
            <a:r>
              <a:rPr lang="pl-PL" b="1" dirty="0" smtClean="0">
                <a:solidFill>
                  <a:srgbClr val="FFC000"/>
                </a:solidFill>
              </a:rPr>
              <a:t>bliźniąt </a:t>
            </a:r>
            <a:r>
              <a:rPr lang="pl-PL" b="1" dirty="0">
                <a:solidFill>
                  <a:srgbClr val="FFC000"/>
                </a:solidFill>
              </a:rPr>
              <a:t>niż </a:t>
            </a:r>
            <a:r>
              <a:rPr lang="pl-PL" b="1" dirty="0" smtClean="0">
                <a:solidFill>
                  <a:srgbClr val="FFC000"/>
                </a:solidFill>
              </a:rPr>
              <a:t>zaburzenie wzrastania - IUGR. </a:t>
            </a:r>
            <a:endParaRPr lang="pl-PL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Poblask">
  <a:themeElements>
    <a:clrScheme name="Poblas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Poblas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blas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blas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blas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1680</Words>
  <Application>Microsoft Office PowerPoint</Application>
  <PresentationFormat>Panoramiczny</PresentationFormat>
  <Paragraphs>300</Paragraphs>
  <Slides>47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5" baseType="lpstr">
      <vt:lpstr>Arial</vt:lpstr>
      <vt:lpstr>Calibri</vt:lpstr>
      <vt:lpstr>Helvetica</vt:lpstr>
      <vt:lpstr>Impact</vt:lpstr>
      <vt:lpstr>Tahoma</vt:lpstr>
      <vt:lpstr>Times New Roman</vt:lpstr>
      <vt:lpstr>Wingdings</vt:lpstr>
      <vt:lpstr>3_Poblask</vt:lpstr>
      <vt:lpstr>Wzrastanie bliźniąt</vt:lpstr>
      <vt:lpstr>Prezentacja programu PowerPoint</vt:lpstr>
      <vt:lpstr>Prezentacja programu PowerPoint</vt:lpstr>
      <vt:lpstr>Wzrastanie wewnątrzmaciczne bliźniąt</vt:lpstr>
      <vt:lpstr>Wzrastanie bliźniąt może się manifestować na 3 sposoby:</vt:lpstr>
      <vt:lpstr>Wzrastanie wewnątrzmaciczne bliźniąt</vt:lpstr>
      <vt:lpstr>Prezentacja programu PowerPoint</vt:lpstr>
      <vt:lpstr>Prezentacja programu PowerPoint</vt:lpstr>
      <vt:lpstr>UWAGA !</vt:lpstr>
      <vt:lpstr>Pomiar CRL w I trymestrze. Ocena wieku ciążowego.</vt:lpstr>
      <vt:lpstr>USG ocena wzrastania bliźniąt </vt:lpstr>
      <vt:lpstr>Prezentacja programu PowerPoint</vt:lpstr>
      <vt:lpstr>Prezentacja programu PowerPoint</vt:lpstr>
      <vt:lpstr>Ograniczone  wzrastanie płodów - IUGR</vt:lpstr>
      <vt:lpstr>Prezentacja programu PowerPoint</vt:lpstr>
      <vt:lpstr>Prezentacja programu PowerPoint</vt:lpstr>
      <vt:lpstr>Bliźnięta - hipotrofia </vt:lpstr>
      <vt:lpstr>Prezentacja programu PowerPoint</vt:lpstr>
      <vt:lpstr>Asymetryczne wzrastanie bliźniąt. </vt:lpstr>
      <vt:lpstr>UWAGA !</vt:lpstr>
      <vt:lpstr>Asymetryczne wzrastanie bliźniąt. </vt:lpstr>
      <vt:lpstr>Przyczyny zależą głównie od kosmówkowości ciąży (DK i JK)</vt:lpstr>
      <vt:lpstr>Rozbieżne wzrastanie - Bliźnięta DZ</vt:lpstr>
      <vt:lpstr>Asymetryczne wzrastanie w ciążach DK już w  I trymestrze związane jest przede wszystkim z :  </vt:lpstr>
      <vt:lpstr>Rozbieżne wrastanie   Bliźnięta JK</vt:lpstr>
      <vt:lpstr>Prezentacja programu PowerPoint</vt:lpstr>
      <vt:lpstr>UWAGA !</vt:lpstr>
      <vt:lpstr>Ciąża JKDO.  Równomierny i nierównomierny podział łożyska pomiędzy bliźnięta. </vt:lpstr>
      <vt:lpstr>Prezentacja programu PowerPoint</vt:lpstr>
      <vt:lpstr>Prezentacja programu PowerPoint</vt:lpstr>
      <vt:lpstr>Błoniasty przyczep pępowiny</vt:lpstr>
      <vt:lpstr>Rozbieżne wzrastanie</vt:lpstr>
      <vt:lpstr>Częstość występowania rozbieżności mas ciała</vt:lpstr>
      <vt:lpstr>Wzrastanie wewnątrzmaciczne bliźniąt</vt:lpstr>
      <vt:lpstr>UWAGA!!!</vt:lpstr>
      <vt:lpstr>Rokowanie:</vt:lpstr>
      <vt:lpstr>Termin porodu</vt:lpstr>
      <vt:lpstr>UWAGA !</vt:lpstr>
      <vt:lpstr>Rozbieżne wzrastanie  Ciąża DK</vt:lpstr>
      <vt:lpstr>Rozbieżne wzrastanie  Ciąża DK</vt:lpstr>
      <vt:lpstr>Rozbieżne wzrastanie  Ciąża JK</vt:lpstr>
      <vt:lpstr>Postępowanie zachowawcze</vt:lpstr>
      <vt:lpstr>Ciąża bliźniacza JK &lt;27 hbd. Selektywny IUGR z przetrwałym AREDF w UA</vt:lpstr>
      <vt:lpstr>Ciąża bliźniacza JK 28- 32 Hbd  selektywny IUGR z przetrwałym AREDF w UA Postępowanie zachowawcze </vt:lpstr>
      <vt:lpstr>Ciąża bliźniacza JK i DK</vt:lpstr>
      <vt:lpstr>Przyrost masy ciała matki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Witold Malinowski</dc:creator>
  <cp:lastModifiedBy>Witold Malinowski</cp:lastModifiedBy>
  <cp:revision>235</cp:revision>
  <dcterms:created xsi:type="dcterms:W3CDTF">2018-02-19T19:23:14Z</dcterms:created>
  <dcterms:modified xsi:type="dcterms:W3CDTF">2019-04-07T16:22:47Z</dcterms:modified>
</cp:coreProperties>
</file>